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8"/>
  </p:notesMasterIdLst>
  <p:handoutMasterIdLst>
    <p:handoutMasterId r:id="rId19"/>
  </p:handoutMasterIdLst>
  <p:sldIdLst>
    <p:sldId id="345" r:id="rId2"/>
    <p:sldId id="358" r:id="rId3"/>
    <p:sldId id="359" r:id="rId4"/>
    <p:sldId id="361" r:id="rId5"/>
    <p:sldId id="362" r:id="rId6"/>
    <p:sldId id="360" r:id="rId7"/>
    <p:sldId id="371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3" autoAdjust="0"/>
    <p:restoredTop sz="86073" autoAdjust="0"/>
  </p:normalViewPr>
  <p:slideViewPr>
    <p:cSldViewPr snapToGrid="0">
      <p:cViewPr varScale="1">
        <p:scale>
          <a:sx n="110" d="100"/>
          <a:sy n="110" d="100"/>
        </p:scale>
        <p:origin x="8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D9956-C493-428C-A20F-C6EE8B4C41A7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AAED-5173-4887-8F16-8C728F6C9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28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184E5-5883-4CD7-B825-280962C191F7}" type="datetimeFigureOut">
              <a:rPr lang="zh-CN" altLang="en-US" smtClean="0"/>
              <a:t>2016/5/31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457E3-D475-4651-8B64-250F54FD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36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57E3-D475-4651-8B64-250F54FDAE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58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57E3-D475-4651-8B64-250F54FDAE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02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蓝色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已完成</a:t>
            </a:r>
            <a:endParaRPr lang="en-US" altLang="zh-CN" dirty="0" smtClean="0"/>
          </a:p>
          <a:p>
            <a:r>
              <a:rPr lang="zh-CN" altLang="en-US" dirty="0" smtClean="0"/>
              <a:t>绿色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待迁移</a:t>
            </a:r>
            <a:endParaRPr lang="en-US" altLang="zh-CN" dirty="0" smtClean="0"/>
          </a:p>
          <a:p>
            <a:r>
              <a:rPr lang="zh-CN" altLang="en-US" dirty="0" smtClean="0"/>
              <a:t>黄色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算法阶段</a:t>
            </a:r>
            <a:endParaRPr lang="en-US" altLang="zh-CN" dirty="0" smtClean="0"/>
          </a:p>
          <a:p>
            <a:r>
              <a:rPr lang="zh-CN" altLang="en-US" dirty="0" smtClean="0"/>
              <a:t>黑色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未开始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57E3-D475-4651-8B64-250F54FDAE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74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5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6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3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5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0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5/31/2016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9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5/31/2016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0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5/31/2016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9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tif"/><Relationship Id="rId7" Type="http://schemas.openxmlformats.org/officeDocument/2006/relationships/image" Target="../media/image14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tif"/><Relationship Id="rId7" Type="http://schemas.openxmlformats.org/officeDocument/2006/relationships/image" Target="../media/image14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13.t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tif"/><Relationship Id="rId7" Type="http://schemas.openxmlformats.org/officeDocument/2006/relationships/image" Target="../media/image14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13.t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tif"/><Relationship Id="rId7" Type="http://schemas.openxmlformats.org/officeDocument/2006/relationships/image" Target="../media/image14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13.t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tif"/><Relationship Id="rId7" Type="http://schemas.openxmlformats.org/officeDocument/2006/relationships/image" Target="../media/image14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13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tif"/><Relationship Id="rId7" Type="http://schemas.openxmlformats.org/officeDocument/2006/relationships/image" Target="../media/image14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13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tif"/><Relationship Id="rId7" Type="http://schemas.openxmlformats.org/officeDocument/2006/relationships/image" Target="../media/image9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10" Type="http://schemas.openxmlformats.org/officeDocument/2006/relationships/image" Target="../media/image12.tif"/><Relationship Id="rId4" Type="http://schemas.openxmlformats.org/officeDocument/2006/relationships/image" Target="../media/image6.tif"/><Relationship Id="rId9" Type="http://schemas.openxmlformats.org/officeDocument/2006/relationships/image" Target="../media/image11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7" Type="http://schemas.openxmlformats.org/officeDocument/2006/relationships/image" Target="../media/image14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13.t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tif"/><Relationship Id="rId7" Type="http://schemas.openxmlformats.org/officeDocument/2006/relationships/image" Target="../media/image14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1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9966" y="2826624"/>
            <a:ext cx="7879715" cy="700674"/>
          </a:xfrm>
        </p:spPr>
        <p:txBody>
          <a:bodyPr>
            <a:normAutofit/>
          </a:bodyPr>
          <a:lstStyle/>
          <a:p>
            <a:r>
              <a:rPr lang="zh-CN" altLang="en-US" sz="3300" cap="none" dirty="0" smtClean="0"/>
              <a:t>仿冒网站检测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70496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roup 598"/>
          <p:cNvGrpSpPr/>
          <p:nvPr/>
        </p:nvGrpSpPr>
        <p:grpSpPr>
          <a:xfrm>
            <a:off x="104906" y="107397"/>
            <a:ext cx="8902014" cy="6668383"/>
            <a:chOff x="0" y="25744"/>
            <a:chExt cx="12660641" cy="9483920"/>
          </a:xfrm>
        </p:grpSpPr>
        <p:grpSp>
          <p:nvGrpSpPr>
            <p:cNvPr id="515" name="Group 515"/>
            <p:cNvGrpSpPr/>
            <p:nvPr/>
          </p:nvGrpSpPr>
          <p:grpSpPr>
            <a:xfrm>
              <a:off x="2501701" y="25744"/>
              <a:ext cx="1278984" cy="1793309"/>
              <a:chOff x="0" y="25744"/>
              <a:chExt cx="1278983" cy="1793308"/>
            </a:xfrm>
          </p:grpSpPr>
          <p:grpSp>
            <p:nvGrpSpPr>
              <p:cNvPr id="513" name="Group 513"/>
              <p:cNvGrpSpPr/>
              <p:nvPr/>
            </p:nvGrpSpPr>
            <p:grpSpPr>
              <a:xfrm>
                <a:off x="6349" y="549051"/>
                <a:ext cx="1270001" cy="1270001"/>
                <a:chOff x="0" y="0"/>
                <a:chExt cx="1270000" cy="1270000"/>
              </a:xfrm>
            </p:grpSpPr>
            <p:pic>
              <p:nvPicPr>
                <p:cNvPr id="511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12" name="Shape 512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514" name="Shape 514"/>
              <p:cNvSpPr/>
              <p:nvPr/>
            </p:nvSpPr>
            <p:spPr>
              <a:xfrm>
                <a:off x="0" y="25744"/>
                <a:ext cx="1278983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网页爬虫</a:t>
                </a:r>
              </a:p>
            </p:txBody>
          </p:sp>
        </p:grpSp>
        <p:grpSp>
          <p:nvGrpSpPr>
            <p:cNvPr id="521" name="Group 521"/>
            <p:cNvGrpSpPr/>
            <p:nvPr/>
          </p:nvGrpSpPr>
          <p:grpSpPr>
            <a:xfrm>
              <a:off x="4438451" y="25744"/>
              <a:ext cx="2576366" cy="1793309"/>
              <a:chOff x="0" y="25744"/>
              <a:chExt cx="2576364" cy="1793308"/>
            </a:xfrm>
          </p:grpSpPr>
          <p:grpSp>
            <p:nvGrpSpPr>
              <p:cNvPr id="519" name="Group 519"/>
              <p:cNvGrpSpPr/>
              <p:nvPr/>
            </p:nvGrpSpPr>
            <p:grpSpPr>
              <a:xfrm>
                <a:off x="0" y="549051"/>
                <a:ext cx="2576364" cy="1270001"/>
                <a:chOff x="0" y="0"/>
                <a:chExt cx="2576363" cy="1270000"/>
              </a:xfrm>
            </p:grpSpPr>
            <p:pic>
              <p:nvPicPr>
                <p:cNvPr id="516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17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3940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18" name="Shape 518"/>
                <p:cNvSpPr/>
                <p:nvPr/>
              </p:nvSpPr>
              <p:spPr>
                <a:xfrm>
                  <a:off x="0" y="0"/>
                  <a:ext cx="2576364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520" name="Shape 520"/>
              <p:cNvSpPr/>
              <p:nvPr/>
            </p:nvSpPr>
            <p:spPr>
              <a:xfrm>
                <a:off x="646832" y="25744"/>
                <a:ext cx="1278982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资源爬虫</a:t>
                </a:r>
              </a:p>
            </p:txBody>
          </p:sp>
        </p:grpSp>
        <p:pic>
          <p:nvPicPr>
            <p:cNvPr id="522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1701" y="2362200"/>
              <a:ext cx="1282701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3" name="Shape 523"/>
            <p:cNvSpPr/>
            <p:nvPr/>
          </p:nvSpPr>
          <p:spPr>
            <a:xfrm>
              <a:off x="3812976" y="2541127"/>
              <a:ext cx="102364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网页存储</a:t>
              </a:r>
            </a:p>
          </p:txBody>
        </p:sp>
        <p:grpSp>
          <p:nvGrpSpPr>
            <p:cNvPr id="526" name="Group 526"/>
            <p:cNvGrpSpPr/>
            <p:nvPr/>
          </p:nvGrpSpPr>
          <p:grpSpPr>
            <a:xfrm>
              <a:off x="4272482" y="2370183"/>
              <a:ext cx="2146302" cy="1282701"/>
              <a:chOff x="-863600" y="431800"/>
              <a:chExt cx="2146300" cy="1282700"/>
            </a:xfrm>
          </p:grpSpPr>
          <p:pic>
            <p:nvPicPr>
              <p:cNvPr id="524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3180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5" name="Shape 525"/>
              <p:cNvSpPr/>
              <p:nvPr/>
            </p:nvSpPr>
            <p:spPr>
              <a:xfrm>
                <a:off x="-863600" y="1238932"/>
                <a:ext cx="1023642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资源存储</a:t>
                </a:r>
              </a:p>
            </p:txBody>
          </p:sp>
        </p:grpSp>
        <p:sp>
          <p:nvSpPr>
            <p:cNvPr id="527" name="Shape 527"/>
            <p:cNvSpPr/>
            <p:nvPr/>
          </p:nvSpPr>
          <p:spPr>
            <a:xfrm>
              <a:off x="3143051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528" name="Shape 528"/>
            <p:cNvSpPr/>
            <p:nvPr/>
          </p:nvSpPr>
          <p:spPr>
            <a:xfrm>
              <a:off x="5726633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29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3849" y="4221398"/>
              <a:ext cx="1012802" cy="10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0" name="Shape 530"/>
            <p:cNvSpPr/>
            <p:nvPr/>
          </p:nvSpPr>
          <p:spPr>
            <a:xfrm>
              <a:off x="3899537" y="1204900"/>
              <a:ext cx="42377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31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87799" y="41960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1" name="Shape 601"/>
            <p:cNvSpPr/>
            <p:nvPr/>
          </p:nvSpPr>
          <p:spPr>
            <a:xfrm>
              <a:off x="3135630" y="3648710"/>
              <a:ext cx="1289051" cy="74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871"/>
                  </a:lnTo>
                  <a:lnTo>
                    <a:pt x="21600" y="787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602" name="Shape 602"/>
            <p:cNvSpPr/>
            <p:nvPr/>
          </p:nvSpPr>
          <p:spPr>
            <a:xfrm>
              <a:off x="4424680" y="3644900"/>
              <a:ext cx="1333500" cy="7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7977"/>
                  </a:lnTo>
                  <a:lnTo>
                    <a:pt x="0" y="7977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534" name="Shape 534"/>
            <p:cNvSpPr/>
            <p:nvPr/>
          </p:nvSpPr>
          <p:spPr>
            <a:xfrm>
              <a:off x="5313884" y="4345575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视觉块</a:t>
              </a:r>
            </a:p>
            <a:p>
              <a:r>
                <a:rPr sz="1266"/>
                <a:t>分割引擎</a:t>
              </a:r>
            </a:p>
          </p:txBody>
        </p:sp>
        <p:pic>
          <p:nvPicPr>
            <p:cNvPr id="535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64309" y="52882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6" name="Shape 536"/>
            <p:cNvSpPr/>
            <p:nvPr/>
          </p:nvSpPr>
          <p:spPr>
            <a:xfrm>
              <a:off x="5289168" y="546068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文本特征</a:t>
              </a:r>
            </a:p>
            <a:p>
              <a:r>
                <a:rPr sz="1266"/>
                <a:t>抽取引擎</a:t>
              </a:r>
            </a:p>
          </p:txBody>
        </p:sp>
        <p:grpSp>
          <p:nvGrpSpPr>
            <p:cNvPr id="539" name="Group 539"/>
            <p:cNvGrpSpPr/>
            <p:nvPr/>
          </p:nvGrpSpPr>
          <p:grpSpPr>
            <a:xfrm>
              <a:off x="5081066" y="8226963"/>
              <a:ext cx="2241867" cy="1282701"/>
              <a:chOff x="0" y="57150"/>
              <a:chExt cx="2241866" cy="1282700"/>
            </a:xfrm>
          </p:grpSpPr>
          <p:pic>
            <p:nvPicPr>
              <p:cNvPr id="537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8" name="Shape 538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grpSp>
          <p:nvGrpSpPr>
            <p:cNvPr id="542" name="Group 542"/>
            <p:cNvGrpSpPr/>
            <p:nvPr/>
          </p:nvGrpSpPr>
          <p:grpSpPr>
            <a:xfrm>
              <a:off x="2459558" y="8226963"/>
              <a:ext cx="2241867" cy="1282701"/>
              <a:chOff x="0" y="57150"/>
              <a:chExt cx="2241866" cy="1282700"/>
            </a:xfrm>
          </p:grpSpPr>
          <p:pic>
            <p:nvPicPr>
              <p:cNvPr id="540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41" name="Shape 541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启发式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pic>
          <p:nvPicPr>
            <p:cNvPr id="543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01701" y="6707922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5283" y="675124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5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900" y="2362200"/>
              <a:ext cx="1282700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Group 548"/>
            <p:cNvGrpSpPr/>
            <p:nvPr/>
          </p:nvGrpSpPr>
          <p:grpSpPr>
            <a:xfrm>
              <a:off x="88900" y="217932"/>
              <a:ext cx="1282700" cy="1567770"/>
              <a:chOff x="0" y="-227919"/>
              <a:chExt cx="1282700" cy="1567769"/>
            </a:xfrm>
          </p:grpSpPr>
          <p:pic>
            <p:nvPicPr>
              <p:cNvPr id="546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47" name="Shape 547"/>
              <p:cNvSpPr/>
              <p:nvPr/>
            </p:nvSpPr>
            <p:spPr>
              <a:xfrm>
                <a:off x="317500" y="-227919"/>
                <a:ext cx="793380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</p:txBody>
          </p:sp>
        </p:grpSp>
        <p:sp>
          <p:nvSpPr>
            <p:cNvPr id="549" name="Shape 549"/>
            <p:cNvSpPr/>
            <p:nvPr/>
          </p:nvSpPr>
          <p:spPr>
            <a:xfrm flipV="1">
              <a:off x="730250" y="3475442"/>
              <a:ext cx="0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550" name="Shape 550"/>
            <p:cNvSpPr/>
            <p:nvPr/>
          </p:nvSpPr>
          <p:spPr>
            <a:xfrm>
              <a:off x="1060843" y="1917201"/>
              <a:ext cx="793381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</a:t>
              </a:r>
            </a:p>
            <a:p>
              <a:r>
                <a:rPr sz="1266"/>
                <a:t>过滤</a:t>
              </a:r>
            </a:p>
          </p:txBody>
        </p:sp>
        <p:sp>
          <p:nvSpPr>
            <p:cNvPr id="603" name="Shape 603"/>
            <p:cNvSpPr/>
            <p:nvPr/>
          </p:nvSpPr>
          <p:spPr>
            <a:xfrm>
              <a:off x="1339850" y="1177290"/>
              <a:ext cx="1127760" cy="1826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141" y="21600"/>
                  </a:lnTo>
                  <a:lnTo>
                    <a:pt x="11141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552" name="Shape 552"/>
            <p:cNvSpPr/>
            <p:nvPr/>
          </p:nvSpPr>
          <p:spPr>
            <a:xfrm flipH="1">
              <a:off x="730249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04" name="Shape 604"/>
            <p:cNvSpPr/>
            <p:nvPr/>
          </p:nvSpPr>
          <p:spPr>
            <a:xfrm>
              <a:off x="3138170" y="6135370"/>
              <a:ext cx="1263650" cy="77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1012"/>
                  </a:lnTo>
                  <a:lnTo>
                    <a:pt x="21600" y="11012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605" name="Shape 605"/>
            <p:cNvSpPr/>
            <p:nvPr/>
          </p:nvSpPr>
          <p:spPr>
            <a:xfrm>
              <a:off x="4401820" y="6135370"/>
              <a:ext cx="1320800" cy="81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0431"/>
                  </a:lnTo>
                  <a:lnTo>
                    <a:pt x="0" y="10431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555" name="Shape 555"/>
            <p:cNvSpPr/>
            <p:nvPr/>
          </p:nvSpPr>
          <p:spPr>
            <a:xfrm flipV="1">
              <a:off x="3110359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556" name="Shape 556"/>
            <p:cNvSpPr/>
            <p:nvPr/>
          </p:nvSpPr>
          <p:spPr>
            <a:xfrm flipV="1">
              <a:off x="5726633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57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84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8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8008547"/>
              <a:ext cx="1460500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6" name="Shape 606"/>
            <p:cNvSpPr/>
            <p:nvPr/>
          </p:nvSpPr>
          <p:spPr>
            <a:xfrm>
              <a:off x="3136899" y="3900170"/>
              <a:ext cx="746761" cy="1912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607" name="Shape 607"/>
            <p:cNvSpPr/>
            <p:nvPr/>
          </p:nvSpPr>
          <p:spPr>
            <a:xfrm>
              <a:off x="721360" y="7348219"/>
              <a:ext cx="1804670" cy="765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561" name="Shape 561"/>
            <p:cNvSpPr/>
            <p:nvPr/>
          </p:nvSpPr>
          <p:spPr>
            <a:xfrm>
              <a:off x="1165249" y="6934882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启发式判定</a:t>
              </a:r>
            </a:p>
          </p:txBody>
        </p:sp>
        <p:sp>
          <p:nvSpPr>
            <p:cNvPr id="562" name="Shape 562"/>
            <p:cNvSpPr/>
            <p:nvPr/>
          </p:nvSpPr>
          <p:spPr>
            <a:xfrm>
              <a:off x="6718654" y="6923379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白名单判定</a:t>
              </a:r>
            </a:p>
          </p:txBody>
        </p:sp>
        <p:pic>
          <p:nvPicPr>
            <p:cNvPr id="563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258350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4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399779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5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5412094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68" name="Group 568"/>
            <p:cNvGrpSpPr/>
            <p:nvPr/>
          </p:nvGrpSpPr>
          <p:grpSpPr>
            <a:xfrm>
              <a:off x="10009733" y="1784928"/>
              <a:ext cx="2650908" cy="1282701"/>
              <a:chOff x="0" y="57150"/>
              <a:chExt cx="2650906" cy="1282700"/>
            </a:xfrm>
          </p:grpSpPr>
          <p:pic>
            <p:nvPicPr>
              <p:cNvPr id="566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7" name="Shape 567"/>
              <p:cNvSpPr/>
              <p:nvPr/>
            </p:nvSpPr>
            <p:spPr>
              <a:xfrm>
                <a:off x="1397000" y="370160"/>
                <a:ext cx="1253906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图片特征库</a:t>
                </a:r>
              </a:p>
            </p:txBody>
          </p:sp>
        </p:grpSp>
        <p:sp>
          <p:nvSpPr>
            <p:cNvPr id="569" name="Shape 569"/>
            <p:cNvSpPr/>
            <p:nvPr/>
          </p:nvSpPr>
          <p:spPr>
            <a:xfrm>
              <a:off x="7623708" y="234256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特征图片索引</a:t>
              </a:r>
            </a:p>
          </p:txBody>
        </p:sp>
        <p:sp>
          <p:nvSpPr>
            <p:cNvPr id="608" name="Shape 608"/>
            <p:cNvSpPr/>
            <p:nvPr/>
          </p:nvSpPr>
          <p:spPr>
            <a:xfrm>
              <a:off x="6336030" y="7391400"/>
              <a:ext cx="1869440" cy="64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571" name="Shape 571"/>
            <p:cNvSpPr/>
            <p:nvPr/>
          </p:nvSpPr>
          <p:spPr>
            <a:xfrm>
              <a:off x="7623708" y="375711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结构特征引擎</a:t>
              </a:r>
            </a:p>
          </p:txBody>
        </p:sp>
        <p:sp>
          <p:nvSpPr>
            <p:cNvPr id="572" name="Shape 572"/>
            <p:cNvSpPr/>
            <p:nvPr/>
          </p:nvSpPr>
          <p:spPr>
            <a:xfrm>
              <a:off x="7687894" y="5171671"/>
              <a:ext cx="129950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VB特征引擎</a:t>
              </a:r>
            </a:p>
          </p:txBody>
        </p:sp>
        <p:sp>
          <p:nvSpPr>
            <p:cNvPr id="609" name="Shape 609"/>
            <p:cNvSpPr/>
            <p:nvPr/>
          </p:nvSpPr>
          <p:spPr>
            <a:xfrm>
              <a:off x="6139180" y="3224529"/>
              <a:ext cx="1457961" cy="144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063" y="21600"/>
                  </a:lnTo>
                  <a:lnTo>
                    <a:pt x="1106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574" name="Shape 574"/>
            <p:cNvSpPr/>
            <p:nvPr/>
          </p:nvSpPr>
          <p:spPr>
            <a:xfrm>
              <a:off x="6378599" y="4673915"/>
              <a:ext cx="120396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10" name="Shape 610"/>
            <p:cNvSpPr/>
            <p:nvPr/>
          </p:nvSpPr>
          <p:spPr>
            <a:xfrm>
              <a:off x="6139180" y="4673600"/>
              <a:ext cx="1457961" cy="137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45" y="0"/>
                  </a:lnTo>
                  <a:lnTo>
                    <a:pt x="11045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590" name="Group 590"/>
            <p:cNvGrpSpPr/>
            <p:nvPr/>
          </p:nvGrpSpPr>
          <p:grpSpPr>
            <a:xfrm>
              <a:off x="8827159" y="3340991"/>
              <a:ext cx="3825597" cy="4091798"/>
              <a:chOff x="0" y="0"/>
              <a:chExt cx="3825595" cy="4091797"/>
            </a:xfrm>
          </p:grpSpPr>
          <p:grpSp>
            <p:nvGrpSpPr>
              <p:cNvPr id="587" name="Group 587"/>
              <p:cNvGrpSpPr/>
              <p:nvPr/>
            </p:nvGrpSpPr>
            <p:grpSpPr>
              <a:xfrm>
                <a:off x="739353" y="0"/>
                <a:ext cx="3086242" cy="4091797"/>
                <a:chOff x="0" y="0"/>
                <a:chExt cx="3086241" cy="4091796"/>
              </a:xfrm>
            </p:grpSpPr>
            <p:grpSp>
              <p:nvGrpSpPr>
                <p:cNvPr id="578" name="Group 578"/>
                <p:cNvGrpSpPr/>
                <p:nvPr/>
              </p:nvGrpSpPr>
              <p:grpSpPr>
                <a:xfrm>
                  <a:off x="435335" y="0"/>
                  <a:ext cx="2638206" cy="1282700"/>
                  <a:chOff x="0" y="57150"/>
                  <a:chExt cx="2638204" cy="1282700"/>
                </a:xfrm>
              </p:grpSpPr>
              <p:pic>
                <p:nvPicPr>
                  <p:cNvPr id="576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577" name="Shape 577"/>
                  <p:cNvSpPr/>
                  <p:nvPr/>
                </p:nvSpPr>
                <p:spPr>
                  <a:xfrm>
                    <a:off x="1384299" y="370160"/>
                    <a:ext cx="1253905" cy="65668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图片特征库</a:t>
                    </a:r>
                  </a:p>
                </p:txBody>
              </p:sp>
            </p:grpSp>
            <p:grpSp>
              <p:nvGrpSpPr>
                <p:cNvPr id="581" name="Group 581"/>
                <p:cNvGrpSpPr/>
                <p:nvPr/>
              </p:nvGrpSpPr>
              <p:grpSpPr>
                <a:xfrm>
                  <a:off x="435335" y="1397269"/>
                  <a:ext cx="2428824" cy="1282701"/>
                  <a:chOff x="0" y="57150"/>
                  <a:chExt cx="2428823" cy="1282700"/>
                </a:xfrm>
              </p:grpSpPr>
              <p:pic>
                <p:nvPicPr>
                  <p:cNvPr id="579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580" name="Shape 580"/>
                  <p:cNvSpPr/>
                  <p:nvPr/>
                </p:nvSpPr>
                <p:spPr>
                  <a:xfrm>
                    <a:off x="1359585" y="370161"/>
                    <a:ext cx="1069238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VB特征库</a:t>
                    </a:r>
                  </a:p>
                </p:txBody>
              </p:sp>
            </p:grpSp>
            <p:grpSp>
              <p:nvGrpSpPr>
                <p:cNvPr id="584" name="Group 584"/>
                <p:cNvGrpSpPr/>
                <p:nvPr/>
              </p:nvGrpSpPr>
              <p:grpSpPr>
                <a:xfrm>
                  <a:off x="422635" y="2809095"/>
                  <a:ext cx="2663606" cy="1282701"/>
                  <a:chOff x="0" y="57150"/>
                  <a:chExt cx="2663604" cy="1282700"/>
                </a:xfrm>
              </p:grpSpPr>
              <p:pic>
                <p:nvPicPr>
                  <p:cNvPr id="582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583" name="Shape 583"/>
                  <p:cNvSpPr/>
                  <p:nvPr/>
                </p:nvSpPr>
                <p:spPr>
                  <a:xfrm>
                    <a:off x="1409699" y="370161"/>
                    <a:ext cx="1253905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结构特征库</a:t>
                    </a:r>
                  </a:p>
                </p:txBody>
              </p:sp>
            </p:grpSp>
            <p:sp>
              <p:nvSpPr>
                <p:cNvPr id="611" name="Shape 611"/>
                <p:cNvSpPr/>
                <p:nvPr/>
              </p:nvSpPr>
              <p:spPr>
                <a:xfrm>
                  <a:off x="5079" y="641350"/>
                  <a:ext cx="584202" cy="2807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 sz="1266"/>
                </a:p>
              </p:txBody>
            </p:sp>
            <p:sp>
              <p:nvSpPr>
                <p:cNvPr id="586" name="Shape 586"/>
                <p:cNvSpPr/>
                <p:nvPr/>
              </p:nvSpPr>
              <p:spPr>
                <a:xfrm flipV="1">
                  <a:off x="0" y="2088477"/>
                  <a:ext cx="596900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588" name="Shape 588"/>
              <p:cNvSpPr/>
              <p:nvPr/>
            </p:nvSpPr>
            <p:spPr>
              <a:xfrm flipH="1" flipV="1">
                <a:off x="0" y="131558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589" name="Shape 589"/>
              <p:cNvSpPr/>
              <p:nvPr/>
            </p:nvSpPr>
            <p:spPr>
              <a:xfrm flipH="1">
                <a:off x="0" y="268705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</p:grpSp>
        <p:sp>
          <p:nvSpPr>
            <p:cNvPr id="612" name="Shape 612"/>
            <p:cNvSpPr/>
            <p:nvPr/>
          </p:nvSpPr>
          <p:spPr>
            <a:xfrm>
              <a:off x="8823960" y="2425700"/>
              <a:ext cx="1338580" cy="79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153" y="21600"/>
                  </a:lnTo>
                  <a:lnTo>
                    <a:pt x="1215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pic>
          <p:nvPicPr>
            <p:cNvPr id="592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179275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3" name="Shape 613"/>
            <p:cNvSpPr/>
            <p:nvPr/>
          </p:nvSpPr>
          <p:spPr>
            <a:xfrm>
              <a:off x="8213090" y="916940"/>
              <a:ext cx="1705610" cy="14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594" name="Shape 594"/>
            <p:cNvSpPr/>
            <p:nvPr/>
          </p:nvSpPr>
          <p:spPr>
            <a:xfrm>
              <a:off x="8455049" y="483281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图片特征判定</a:t>
              </a:r>
            </a:p>
          </p:txBody>
        </p:sp>
        <p:pic>
          <p:nvPicPr>
            <p:cNvPr id="595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6" name="Shape 596"/>
            <p:cNvSpPr/>
            <p:nvPr/>
          </p:nvSpPr>
          <p:spPr>
            <a:xfrm>
              <a:off x="8605600" y="6711626"/>
              <a:ext cx="1385481" cy="13854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31270" y="833215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已知模板</a:t>
              </a:r>
            </a:p>
            <a:p>
              <a:r>
                <a:rPr sz="1266"/>
                <a:t>匹配判定</a:t>
              </a:r>
            </a:p>
          </p:txBody>
        </p:sp>
      </p:grpSp>
      <p:sp>
        <p:nvSpPr>
          <p:cNvPr id="599" name="Shape 599"/>
          <p:cNvSpPr/>
          <p:nvPr/>
        </p:nvSpPr>
        <p:spPr>
          <a:xfrm>
            <a:off x="5148243" y="891486"/>
            <a:ext cx="2773506" cy="958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0"/>
                </a:moveTo>
                <a:cubicBezTo>
                  <a:pt x="1661" y="0"/>
                  <a:pt x="1493" y="485"/>
                  <a:pt x="1493" y="1081"/>
                </a:cubicBezTo>
                <a:lnTo>
                  <a:pt x="1493" y="8644"/>
                </a:lnTo>
                <a:lnTo>
                  <a:pt x="0" y="10800"/>
                </a:lnTo>
                <a:lnTo>
                  <a:pt x="1493" y="12963"/>
                </a:lnTo>
                <a:lnTo>
                  <a:pt x="1493" y="20525"/>
                </a:lnTo>
                <a:cubicBezTo>
                  <a:pt x="1493" y="21122"/>
                  <a:pt x="1661" y="21600"/>
                  <a:pt x="1867" y="21600"/>
                </a:cubicBezTo>
                <a:lnTo>
                  <a:pt x="21226" y="21600"/>
                </a:lnTo>
                <a:cubicBezTo>
                  <a:pt x="21432" y="21600"/>
                  <a:pt x="21600" y="21122"/>
                  <a:pt x="21600" y="20525"/>
                </a:cubicBezTo>
                <a:lnTo>
                  <a:pt x="21600" y="1081"/>
                </a:lnTo>
                <a:cubicBezTo>
                  <a:pt x="21600" y="485"/>
                  <a:pt x="21432" y="0"/>
                  <a:pt x="21226" y="0"/>
                </a:cubicBezTo>
                <a:lnTo>
                  <a:pt x="1867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sz="1687"/>
              <a:t>1.HTML与资源下载分离</a:t>
            </a:r>
          </a:p>
          <a:p>
            <a:pPr>
              <a:defRPr sz="2400">
                <a:solidFill>
                  <a:srgbClr val="FF40FF"/>
                </a:solidFill>
              </a:defRPr>
            </a:pPr>
            <a:r>
              <a:rPr sz="1687"/>
              <a:t>2.重点保护网站历史跟踪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sz="1687"/>
              <a:t>3.网页索引还原</a:t>
            </a:r>
          </a:p>
        </p:txBody>
      </p:sp>
      <p:sp>
        <p:nvSpPr>
          <p:cNvPr id="600" name="Shape 600"/>
          <p:cNvSpPr/>
          <p:nvPr/>
        </p:nvSpPr>
        <p:spPr>
          <a:xfrm>
            <a:off x="1752434" y="99237"/>
            <a:ext cx="3387635" cy="2543323"/>
          </a:xfrm>
          <a:prstGeom prst="rect">
            <a:avLst/>
          </a:prstGeom>
          <a:ln w="889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11819454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" grpId="0" animBg="1" advAuto="0"/>
      <p:bldP spid="600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roup 702"/>
          <p:cNvGrpSpPr/>
          <p:nvPr/>
        </p:nvGrpSpPr>
        <p:grpSpPr>
          <a:xfrm>
            <a:off x="104906" y="107397"/>
            <a:ext cx="8902014" cy="6668383"/>
            <a:chOff x="0" y="25744"/>
            <a:chExt cx="12660641" cy="9483920"/>
          </a:xfrm>
        </p:grpSpPr>
        <p:grpSp>
          <p:nvGrpSpPr>
            <p:cNvPr id="619" name="Group 619"/>
            <p:cNvGrpSpPr/>
            <p:nvPr/>
          </p:nvGrpSpPr>
          <p:grpSpPr>
            <a:xfrm>
              <a:off x="2501701" y="25744"/>
              <a:ext cx="1278984" cy="1793309"/>
              <a:chOff x="0" y="25744"/>
              <a:chExt cx="1278983" cy="1793308"/>
            </a:xfrm>
          </p:grpSpPr>
          <p:grpSp>
            <p:nvGrpSpPr>
              <p:cNvPr id="617" name="Group 617"/>
              <p:cNvGrpSpPr/>
              <p:nvPr/>
            </p:nvGrpSpPr>
            <p:grpSpPr>
              <a:xfrm>
                <a:off x="6349" y="549051"/>
                <a:ext cx="1270001" cy="1270001"/>
                <a:chOff x="0" y="0"/>
                <a:chExt cx="1270000" cy="1270000"/>
              </a:xfrm>
            </p:grpSpPr>
            <p:pic>
              <p:nvPicPr>
                <p:cNvPr id="615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16" name="Shape 616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618" name="Shape 618"/>
              <p:cNvSpPr/>
              <p:nvPr/>
            </p:nvSpPr>
            <p:spPr>
              <a:xfrm>
                <a:off x="0" y="25744"/>
                <a:ext cx="1278983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网页爬虫</a:t>
                </a:r>
              </a:p>
            </p:txBody>
          </p:sp>
        </p:grpSp>
        <p:grpSp>
          <p:nvGrpSpPr>
            <p:cNvPr id="625" name="Group 625"/>
            <p:cNvGrpSpPr/>
            <p:nvPr/>
          </p:nvGrpSpPr>
          <p:grpSpPr>
            <a:xfrm>
              <a:off x="4438451" y="25744"/>
              <a:ext cx="2576366" cy="1793309"/>
              <a:chOff x="0" y="25744"/>
              <a:chExt cx="2576364" cy="1793308"/>
            </a:xfrm>
          </p:grpSpPr>
          <p:grpSp>
            <p:nvGrpSpPr>
              <p:cNvPr id="623" name="Group 623"/>
              <p:cNvGrpSpPr/>
              <p:nvPr/>
            </p:nvGrpSpPr>
            <p:grpSpPr>
              <a:xfrm>
                <a:off x="0" y="549051"/>
                <a:ext cx="2576364" cy="1270001"/>
                <a:chOff x="0" y="0"/>
                <a:chExt cx="2576363" cy="1270000"/>
              </a:xfrm>
            </p:grpSpPr>
            <p:pic>
              <p:nvPicPr>
                <p:cNvPr id="620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21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3940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22" name="Shape 622"/>
                <p:cNvSpPr/>
                <p:nvPr/>
              </p:nvSpPr>
              <p:spPr>
                <a:xfrm>
                  <a:off x="0" y="0"/>
                  <a:ext cx="2576364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624" name="Shape 624"/>
              <p:cNvSpPr/>
              <p:nvPr/>
            </p:nvSpPr>
            <p:spPr>
              <a:xfrm>
                <a:off x="646832" y="25744"/>
                <a:ext cx="1278982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资源爬虫</a:t>
                </a:r>
              </a:p>
            </p:txBody>
          </p:sp>
        </p:grpSp>
        <p:pic>
          <p:nvPicPr>
            <p:cNvPr id="626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1701" y="2362200"/>
              <a:ext cx="1282701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7" name="Shape 627"/>
            <p:cNvSpPr/>
            <p:nvPr/>
          </p:nvSpPr>
          <p:spPr>
            <a:xfrm>
              <a:off x="3812976" y="2541127"/>
              <a:ext cx="102364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网页存储</a:t>
              </a:r>
            </a:p>
          </p:txBody>
        </p:sp>
        <p:grpSp>
          <p:nvGrpSpPr>
            <p:cNvPr id="630" name="Group 630"/>
            <p:cNvGrpSpPr/>
            <p:nvPr/>
          </p:nvGrpSpPr>
          <p:grpSpPr>
            <a:xfrm>
              <a:off x="4272482" y="2370183"/>
              <a:ext cx="2146302" cy="1282701"/>
              <a:chOff x="-863600" y="431800"/>
              <a:chExt cx="2146300" cy="1282700"/>
            </a:xfrm>
          </p:grpSpPr>
          <p:pic>
            <p:nvPicPr>
              <p:cNvPr id="628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3180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29" name="Shape 629"/>
              <p:cNvSpPr/>
              <p:nvPr/>
            </p:nvSpPr>
            <p:spPr>
              <a:xfrm>
                <a:off x="-863600" y="1238932"/>
                <a:ext cx="1023642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资源存储</a:t>
                </a:r>
              </a:p>
            </p:txBody>
          </p:sp>
        </p:grpSp>
        <p:sp>
          <p:nvSpPr>
            <p:cNvPr id="631" name="Shape 631"/>
            <p:cNvSpPr/>
            <p:nvPr/>
          </p:nvSpPr>
          <p:spPr>
            <a:xfrm>
              <a:off x="3143051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32" name="Shape 632"/>
            <p:cNvSpPr/>
            <p:nvPr/>
          </p:nvSpPr>
          <p:spPr>
            <a:xfrm>
              <a:off x="5726633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633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3849" y="4221398"/>
              <a:ext cx="1012802" cy="10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4" name="Shape 634"/>
            <p:cNvSpPr/>
            <p:nvPr/>
          </p:nvSpPr>
          <p:spPr>
            <a:xfrm>
              <a:off x="3899537" y="1204900"/>
              <a:ext cx="42377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635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87799" y="41960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5" name="Shape 705"/>
            <p:cNvSpPr/>
            <p:nvPr/>
          </p:nvSpPr>
          <p:spPr>
            <a:xfrm>
              <a:off x="3135630" y="3648710"/>
              <a:ext cx="1289051" cy="74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871"/>
                  </a:lnTo>
                  <a:lnTo>
                    <a:pt x="21600" y="787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706" name="Shape 706"/>
            <p:cNvSpPr/>
            <p:nvPr/>
          </p:nvSpPr>
          <p:spPr>
            <a:xfrm>
              <a:off x="4424680" y="3644900"/>
              <a:ext cx="1333500" cy="7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7977"/>
                  </a:lnTo>
                  <a:lnTo>
                    <a:pt x="0" y="7977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638" name="Shape 638"/>
            <p:cNvSpPr/>
            <p:nvPr/>
          </p:nvSpPr>
          <p:spPr>
            <a:xfrm>
              <a:off x="5313884" y="4345575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视觉块</a:t>
              </a:r>
            </a:p>
            <a:p>
              <a:r>
                <a:rPr sz="1266"/>
                <a:t>分割引擎</a:t>
              </a:r>
            </a:p>
          </p:txBody>
        </p:sp>
        <p:pic>
          <p:nvPicPr>
            <p:cNvPr id="639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64309" y="52882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0" name="Shape 640"/>
            <p:cNvSpPr/>
            <p:nvPr/>
          </p:nvSpPr>
          <p:spPr>
            <a:xfrm>
              <a:off x="5289168" y="546068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文本特征</a:t>
              </a:r>
            </a:p>
            <a:p>
              <a:r>
                <a:rPr sz="1266"/>
                <a:t>抽取引擎</a:t>
              </a:r>
            </a:p>
          </p:txBody>
        </p:sp>
        <p:grpSp>
          <p:nvGrpSpPr>
            <p:cNvPr id="643" name="Group 643"/>
            <p:cNvGrpSpPr/>
            <p:nvPr/>
          </p:nvGrpSpPr>
          <p:grpSpPr>
            <a:xfrm>
              <a:off x="5081066" y="8226963"/>
              <a:ext cx="2241867" cy="1282701"/>
              <a:chOff x="0" y="57150"/>
              <a:chExt cx="2241866" cy="1282700"/>
            </a:xfrm>
          </p:grpSpPr>
          <p:pic>
            <p:nvPicPr>
              <p:cNvPr id="641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42" name="Shape 642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grpSp>
          <p:nvGrpSpPr>
            <p:cNvPr id="646" name="Group 646"/>
            <p:cNvGrpSpPr/>
            <p:nvPr/>
          </p:nvGrpSpPr>
          <p:grpSpPr>
            <a:xfrm>
              <a:off x="2459558" y="8226963"/>
              <a:ext cx="2241867" cy="1282701"/>
              <a:chOff x="0" y="57150"/>
              <a:chExt cx="2241866" cy="1282700"/>
            </a:xfrm>
          </p:grpSpPr>
          <p:pic>
            <p:nvPicPr>
              <p:cNvPr id="644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45" name="Shape 645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启发式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pic>
          <p:nvPicPr>
            <p:cNvPr id="647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01701" y="6707922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8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5283" y="675124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9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900" y="2362200"/>
              <a:ext cx="1282700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52" name="Group 652"/>
            <p:cNvGrpSpPr/>
            <p:nvPr/>
          </p:nvGrpSpPr>
          <p:grpSpPr>
            <a:xfrm>
              <a:off x="88900" y="217932"/>
              <a:ext cx="1282700" cy="1567770"/>
              <a:chOff x="0" y="-227919"/>
              <a:chExt cx="1282700" cy="1567769"/>
            </a:xfrm>
          </p:grpSpPr>
          <p:pic>
            <p:nvPicPr>
              <p:cNvPr id="650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1" name="Shape 651"/>
              <p:cNvSpPr/>
              <p:nvPr/>
            </p:nvSpPr>
            <p:spPr>
              <a:xfrm>
                <a:off x="317500" y="-227919"/>
                <a:ext cx="793380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</p:txBody>
          </p:sp>
        </p:grpSp>
        <p:sp>
          <p:nvSpPr>
            <p:cNvPr id="653" name="Shape 653"/>
            <p:cNvSpPr/>
            <p:nvPr/>
          </p:nvSpPr>
          <p:spPr>
            <a:xfrm flipV="1">
              <a:off x="730250" y="3475442"/>
              <a:ext cx="0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54" name="Shape 654"/>
            <p:cNvSpPr/>
            <p:nvPr/>
          </p:nvSpPr>
          <p:spPr>
            <a:xfrm>
              <a:off x="1060843" y="1917201"/>
              <a:ext cx="793381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</a:t>
              </a:r>
            </a:p>
            <a:p>
              <a:r>
                <a:rPr sz="1266"/>
                <a:t>过滤</a:t>
              </a:r>
            </a:p>
          </p:txBody>
        </p:sp>
        <p:sp>
          <p:nvSpPr>
            <p:cNvPr id="707" name="Shape 707"/>
            <p:cNvSpPr/>
            <p:nvPr/>
          </p:nvSpPr>
          <p:spPr>
            <a:xfrm>
              <a:off x="1339850" y="1177290"/>
              <a:ext cx="1127760" cy="1826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141" y="21600"/>
                  </a:lnTo>
                  <a:lnTo>
                    <a:pt x="11141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656" name="Shape 656"/>
            <p:cNvSpPr/>
            <p:nvPr/>
          </p:nvSpPr>
          <p:spPr>
            <a:xfrm flipH="1">
              <a:off x="730249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08" name="Shape 708"/>
            <p:cNvSpPr/>
            <p:nvPr/>
          </p:nvSpPr>
          <p:spPr>
            <a:xfrm>
              <a:off x="3138170" y="6135370"/>
              <a:ext cx="1263650" cy="77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1012"/>
                  </a:lnTo>
                  <a:lnTo>
                    <a:pt x="21600" y="11012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709" name="Shape 709"/>
            <p:cNvSpPr/>
            <p:nvPr/>
          </p:nvSpPr>
          <p:spPr>
            <a:xfrm>
              <a:off x="4401820" y="6135370"/>
              <a:ext cx="1320800" cy="81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0431"/>
                  </a:lnTo>
                  <a:lnTo>
                    <a:pt x="0" y="10431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659" name="Shape 659"/>
            <p:cNvSpPr/>
            <p:nvPr/>
          </p:nvSpPr>
          <p:spPr>
            <a:xfrm flipV="1">
              <a:off x="3110359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660" name="Shape 660"/>
            <p:cNvSpPr/>
            <p:nvPr/>
          </p:nvSpPr>
          <p:spPr>
            <a:xfrm flipV="1">
              <a:off x="5726633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661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84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8008547"/>
              <a:ext cx="1460500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0" name="Shape 710"/>
            <p:cNvSpPr/>
            <p:nvPr/>
          </p:nvSpPr>
          <p:spPr>
            <a:xfrm>
              <a:off x="3136899" y="3900170"/>
              <a:ext cx="746761" cy="1912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711" name="Shape 711"/>
            <p:cNvSpPr/>
            <p:nvPr/>
          </p:nvSpPr>
          <p:spPr>
            <a:xfrm>
              <a:off x="721360" y="7348219"/>
              <a:ext cx="1804670" cy="765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665" name="Shape 665"/>
            <p:cNvSpPr/>
            <p:nvPr/>
          </p:nvSpPr>
          <p:spPr>
            <a:xfrm>
              <a:off x="1165249" y="6934882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启发式判定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6718654" y="6923379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白名单判定</a:t>
              </a:r>
            </a:p>
          </p:txBody>
        </p:sp>
        <p:pic>
          <p:nvPicPr>
            <p:cNvPr id="667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258350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8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399779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9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5412094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2" name="Group 672"/>
            <p:cNvGrpSpPr/>
            <p:nvPr/>
          </p:nvGrpSpPr>
          <p:grpSpPr>
            <a:xfrm>
              <a:off x="10009733" y="1784928"/>
              <a:ext cx="2650908" cy="1282701"/>
              <a:chOff x="0" y="57150"/>
              <a:chExt cx="2650906" cy="1282700"/>
            </a:xfrm>
          </p:grpSpPr>
          <p:pic>
            <p:nvPicPr>
              <p:cNvPr id="670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71" name="Shape 671"/>
              <p:cNvSpPr/>
              <p:nvPr/>
            </p:nvSpPr>
            <p:spPr>
              <a:xfrm>
                <a:off x="1397000" y="370160"/>
                <a:ext cx="1253906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图片特征库</a:t>
                </a:r>
              </a:p>
            </p:txBody>
          </p:sp>
        </p:grpSp>
        <p:sp>
          <p:nvSpPr>
            <p:cNvPr id="673" name="Shape 673"/>
            <p:cNvSpPr/>
            <p:nvPr/>
          </p:nvSpPr>
          <p:spPr>
            <a:xfrm>
              <a:off x="7623708" y="234256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特征图片索引</a:t>
              </a:r>
            </a:p>
          </p:txBody>
        </p:sp>
        <p:sp>
          <p:nvSpPr>
            <p:cNvPr id="712" name="Shape 712"/>
            <p:cNvSpPr/>
            <p:nvPr/>
          </p:nvSpPr>
          <p:spPr>
            <a:xfrm>
              <a:off x="6336030" y="7391400"/>
              <a:ext cx="1869440" cy="64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675" name="Shape 675"/>
            <p:cNvSpPr/>
            <p:nvPr/>
          </p:nvSpPr>
          <p:spPr>
            <a:xfrm>
              <a:off x="7623708" y="375711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结构特征引擎</a:t>
              </a:r>
            </a:p>
          </p:txBody>
        </p:sp>
        <p:sp>
          <p:nvSpPr>
            <p:cNvPr id="676" name="Shape 676"/>
            <p:cNvSpPr/>
            <p:nvPr/>
          </p:nvSpPr>
          <p:spPr>
            <a:xfrm>
              <a:off x="7687894" y="5171671"/>
              <a:ext cx="129950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VB特征引擎</a:t>
              </a:r>
            </a:p>
          </p:txBody>
        </p:sp>
        <p:sp>
          <p:nvSpPr>
            <p:cNvPr id="713" name="Shape 713"/>
            <p:cNvSpPr/>
            <p:nvPr/>
          </p:nvSpPr>
          <p:spPr>
            <a:xfrm>
              <a:off x="6139180" y="3224529"/>
              <a:ext cx="1457961" cy="144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063" y="21600"/>
                  </a:lnTo>
                  <a:lnTo>
                    <a:pt x="1106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678" name="Shape 678"/>
            <p:cNvSpPr/>
            <p:nvPr/>
          </p:nvSpPr>
          <p:spPr>
            <a:xfrm>
              <a:off x="6378599" y="4673915"/>
              <a:ext cx="120396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14" name="Shape 714"/>
            <p:cNvSpPr/>
            <p:nvPr/>
          </p:nvSpPr>
          <p:spPr>
            <a:xfrm>
              <a:off x="6139180" y="4673600"/>
              <a:ext cx="1457961" cy="137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45" y="0"/>
                  </a:lnTo>
                  <a:lnTo>
                    <a:pt x="11045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694" name="Group 694"/>
            <p:cNvGrpSpPr/>
            <p:nvPr/>
          </p:nvGrpSpPr>
          <p:grpSpPr>
            <a:xfrm>
              <a:off x="8827159" y="3340991"/>
              <a:ext cx="3825597" cy="4091798"/>
              <a:chOff x="0" y="0"/>
              <a:chExt cx="3825595" cy="4091797"/>
            </a:xfrm>
          </p:grpSpPr>
          <p:grpSp>
            <p:nvGrpSpPr>
              <p:cNvPr id="691" name="Group 691"/>
              <p:cNvGrpSpPr/>
              <p:nvPr/>
            </p:nvGrpSpPr>
            <p:grpSpPr>
              <a:xfrm>
                <a:off x="739353" y="0"/>
                <a:ext cx="3086242" cy="4091797"/>
                <a:chOff x="0" y="0"/>
                <a:chExt cx="3086241" cy="4091796"/>
              </a:xfrm>
            </p:grpSpPr>
            <p:grpSp>
              <p:nvGrpSpPr>
                <p:cNvPr id="682" name="Group 682"/>
                <p:cNvGrpSpPr/>
                <p:nvPr/>
              </p:nvGrpSpPr>
              <p:grpSpPr>
                <a:xfrm>
                  <a:off x="435335" y="0"/>
                  <a:ext cx="2638206" cy="1282700"/>
                  <a:chOff x="0" y="57150"/>
                  <a:chExt cx="2638204" cy="1282700"/>
                </a:xfrm>
              </p:grpSpPr>
              <p:pic>
                <p:nvPicPr>
                  <p:cNvPr id="680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681" name="Shape 681"/>
                  <p:cNvSpPr/>
                  <p:nvPr/>
                </p:nvSpPr>
                <p:spPr>
                  <a:xfrm>
                    <a:off x="1384299" y="370160"/>
                    <a:ext cx="1253905" cy="65668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图片特征库</a:t>
                    </a:r>
                  </a:p>
                </p:txBody>
              </p:sp>
            </p:grpSp>
            <p:grpSp>
              <p:nvGrpSpPr>
                <p:cNvPr id="685" name="Group 685"/>
                <p:cNvGrpSpPr/>
                <p:nvPr/>
              </p:nvGrpSpPr>
              <p:grpSpPr>
                <a:xfrm>
                  <a:off x="435335" y="1397269"/>
                  <a:ext cx="2428824" cy="1282701"/>
                  <a:chOff x="0" y="57150"/>
                  <a:chExt cx="2428823" cy="1282700"/>
                </a:xfrm>
              </p:grpSpPr>
              <p:pic>
                <p:nvPicPr>
                  <p:cNvPr id="683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684" name="Shape 684"/>
                  <p:cNvSpPr/>
                  <p:nvPr/>
                </p:nvSpPr>
                <p:spPr>
                  <a:xfrm>
                    <a:off x="1359585" y="370161"/>
                    <a:ext cx="1069238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VB特征库</a:t>
                    </a:r>
                  </a:p>
                </p:txBody>
              </p:sp>
            </p:grpSp>
            <p:grpSp>
              <p:nvGrpSpPr>
                <p:cNvPr id="688" name="Group 688"/>
                <p:cNvGrpSpPr/>
                <p:nvPr/>
              </p:nvGrpSpPr>
              <p:grpSpPr>
                <a:xfrm>
                  <a:off x="422635" y="2809095"/>
                  <a:ext cx="2663606" cy="1282701"/>
                  <a:chOff x="0" y="57150"/>
                  <a:chExt cx="2663604" cy="1282700"/>
                </a:xfrm>
              </p:grpSpPr>
              <p:pic>
                <p:nvPicPr>
                  <p:cNvPr id="686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687" name="Shape 687"/>
                  <p:cNvSpPr/>
                  <p:nvPr/>
                </p:nvSpPr>
                <p:spPr>
                  <a:xfrm>
                    <a:off x="1409699" y="370161"/>
                    <a:ext cx="1253905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结构特征库</a:t>
                    </a:r>
                  </a:p>
                </p:txBody>
              </p:sp>
            </p:grpSp>
            <p:sp>
              <p:nvSpPr>
                <p:cNvPr id="715" name="Shape 715"/>
                <p:cNvSpPr/>
                <p:nvPr/>
              </p:nvSpPr>
              <p:spPr>
                <a:xfrm>
                  <a:off x="5079" y="641350"/>
                  <a:ext cx="584202" cy="2807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 sz="1266"/>
                </a:p>
              </p:txBody>
            </p:sp>
            <p:sp>
              <p:nvSpPr>
                <p:cNvPr id="690" name="Shape 690"/>
                <p:cNvSpPr/>
                <p:nvPr/>
              </p:nvSpPr>
              <p:spPr>
                <a:xfrm flipV="1">
                  <a:off x="0" y="2088477"/>
                  <a:ext cx="596900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692" name="Shape 692"/>
              <p:cNvSpPr/>
              <p:nvPr/>
            </p:nvSpPr>
            <p:spPr>
              <a:xfrm flipH="1" flipV="1">
                <a:off x="0" y="131558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693" name="Shape 693"/>
              <p:cNvSpPr/>
              <p:nvPr/>
            </p:nvSpPr>
            <p:spPr>
              <a:xfrm flipH="1">
                <a:off x="0" y="268705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</p:grpSp>
        <p:sp>
          <p:nvSpPr>
            <p:cNvPr id="716" name="Shape 716"/>
            <p:cNvSpPr/>
            <p:nvPr/>
          </p:nvSpPr>
          <p:spPr>
            <a:xfrm>
              <a:off x="8823960" y="2425700"/>
              <a:ext cx="1338580" cy="79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153" y="21600"/>
                  </a:lnTo>
                  <a:lnTo>
                    <a:pt x="1215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pic>
          <p:nvPicPr>
            <p:cNvPr id="696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179275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7" name="Shape 717"/>
            <p:cNvSpPr/>
            <p:nvPr/>
          </p:nvSpPr>
          <p:spPr>
            <a:xfrm>
              <a:off x="8213090" y="916940"/>
              <a:ext cx="1705610" cy="14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698" name="Shape 698"/>
            <p:cNvSpPr/>
            <p:nvPr/>
          </p:nvSpPr>
          <p:spPr>
            <a:xfrm>
              <a:off x="8455049" y="483281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图片特征判定</a:t>
              </a:r>
            </a:p>
          </p:txBody>
        </p:sp>
        <p:pic>
          <p:nvPicPr>
            <p:cNvPr id="699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0" name="Shape 700"/>
            <p:cNvSpPr/>
            <p:nvPr/>
          </p:nvSpPr>
          <p:spPr>
            <a:xfrm>
              <a:off x="8605600" y="6711626"/>
              <a:ext cx="1385481" cy="13854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01" name="Shape 701"/>
            <p:cNvSpPr/>
            <p:nvPr/>
          </p:nvSpPr>
          <p:spPr>
            <a:xfrm>
              <a:off x="11331270" y="833215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已知模板</a:t>
              </a:r>
            </a:p>
            <a:p>
              <a:r>
                <a:rPr sz="1266"/>
                <a:t>匹配判定</a:t>
              </a:r>
            </a:p>
          </p:txBody>
        </p:sp>
      </p:grpSp>
      <p:sp>
        <p:nvSpPr>
          <p:cNvPr id="703" name="Shape 703"/>
          <p:cNvSpPr/>
          <p:nvPr/>
        </p:nvSpPr>
        <p:spPr>
          <a:xfrm>
            <a:off x="4773197" y="3540638"/>
            <a:ext cx="2500592" cy="2072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1" y="0"/>
                </a:moveTo>
                <a:cubicBezTo>
                  <a:pt x="1842" y="0"/>
                  <a:pt x="1656" y="224"/>
                  <a:pt x="1656" y="500"/>
                </a:cubicBezTo>
                <a:lnTo>
                  <a:pt x="1656" y="3999"/>
                </a:lnTo>
                <a:lnTo>
                  <a:pt x="0" y="4997"/>
                </a:lnTo>
                <a:lnTo>
                  <a:pt x="1656" y="5998"/>
                </a:lnTo>
                <a:lnTo>
                  <a:pt x="1656" y="21100"/>
                </a:lnTo>
                <a:cubicBezTo>
                  <a:pt x="1656" y="21376"/>
                  <a:pt x="1842" y="21600"/>
                  <a:pt x="2071" y="21600"/>
                </a:cubicBezTo>
                <a:lnTo>
                  <a:pt x="21185" y="21600"/>
                </a:lnTo>
                <a:cubicBezTo>
                  <a:pt x="21414" y="21600"/>
                  <a:pt x="21600" y="21376"/>
                  <a:pt x="21600" y="21100"/>
                </a:cubicBezTo>
                <a:lnTo>
                  <a:pt x="21600" y="500"/>
                </a:lnTo>
                <a:cubicBezTo>
                  <a:pt x="21600" y="224"/>
                  <a:pt x="21414" y="0"/>
                  <a:pt x="21185" y="0"/>
                </a:cubicBezTo>
                <a:lnTo>
                  <a:pt x="2071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sz="1687"/>
              <a:t>1.关键词抽取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sz="1687"/>
              <a:t>2.Title抽取</a:t>
            </a:r>
          </a:p>
          <a:p>
            <a:pPr>
              <a:defRPr sz="2400">
                <a:solidFill>
                  <a:srgbClr val="00F900"/>
                </a:solidFill>
              </a:defRPr>
            </a:pPr>
            <a:r>
              <a:rPr sz="1687"/>
              <a:t>3.网页特征关键词（备案号、许可证号）</a:t>
            </a:r>
          </a:p>
          <a:p>
            <a:pPr>
              <a:defRPr sz="2400">
                <a:solidFill>
                  <a:srgbClr val="00F900"/>
                </a:solidFill>
              </a:defRPr>
            </a:pPr>
            <a:r>
              <a:rPr sz="1687"/>
              <a:t>4.Whois信息</a:t>
            </a:r>
          </a:p>
          <a:p>
            <a:pPr>
              <a:defRPr sz="2400">
                <a:solidFill>
                  <a:srgbClr val="00F900"/>
                </a:solidFill>
              </a:defRPr>
            </a:pPr>
            <a:r>
              <a:rPr sz="1687"/>
              <a:t>5.PageRank信息</a:t>
            </a:r>
          </a:p>
        </p:txBody>
      </p:sp>
      <p:sp>
        <p:nvSpPr>
          <p:cNvPr id="704" name="Shape 704"/>
          <p:cNvSpPr/>
          <p:nvPr/>
        </p:nvSpPr>
        <p:spPr>
          <a:xfrm>
            <a:off x="2518368" y="3839764"/>
            <a:ext cx="2255584" cy="829103"/>
          </a:xfrm>
          <a:prstGeom prst="rect">
            <a:avLst/>
          </a:prstGeom>
          <a:ln w="889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264342186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" grpId="0" animBg="1" advAuto="0"/>
      <p:bldP spid="704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roup 806"/>
          <p:cNvGrpSpPr/>
          <p:nvPr/>
        </p:nvGrpSpPr>
        <p:grpSpPr>
          <a:xfrm>
            <a:off x="104906" y="107397"/>
            <a:ext cx="8902014" cy="6668383"/>
            <a:chOff x="0" y="25744"/>
            <a:chExt cx="12660641" cy="9483920"/>
          </a:xfrm>
        </p:grpSpPr>
        <p:grpSp>
          <p:nvGrpSpPr>
            <p:cNvPr id="723" name="Group 723"/>
            <p:cNvGrpSpPr/>
            <p:nvPr/>
          </p:nvGrpSpPr>
          <p:grpSpPr>
            <a:xfrm>
              <a:off x="2501701" y="25744"/>
              <a:ext cx="1278984" cy="1793309"/>
              <a:chOff x="0" y="25744"/>
              <a:chExt cx="1278983" cy="1793308"/>
            </a:xfrm>
          </p:grpSpPr>
          <p:grpSp>
            <p:nvGrpSpPr>
              <p:cNvPr id="721" name="Group 721"/>
              <p:cNvGrpSpPr/>
              <p:nvPr/>
            </p:nvGrpSpPr>
            <p:grpSpPr>
              <a:xfrm>
                <a:off x="6349" y="549051"/>
                <a:ext cx="1270001" cy="1270001"/>
                <a:chOff x="0" y="0"/>
                <a:chExt cx="1270000" cy="1270000"/>
              </a:xfrm>
            </p:grpSpPr>
            <p:pic>
              <p:nvPicPr>
                <p:cNvPr id="719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20" name="Shape 720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722" name="Shape 722"/>
              <p:cNvSpPr/>
              <p:nvPr/>
            </p:nvSpPr>
            <p:spPr>
              <a:xfrm>
                <a:off x="0" y="25744"/>
                <a:ext cx="1278983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网页爬虫</a:t>
                </a:r>
              </a:p>
            </p:txBody>
          </p:sp>
        </p:grpSp>
        <p:grpSp>
          <p:nvGrpSpPr>
            <p:cNvPr id="729" name="Group 729"/>
            <p:cNvGrpSpPr/>
            <p:nvPr/>
          </p:nvGrpSpPr>
          <p:grpSpPr>
            <a:xfrm>
              <a:off x="4438451" y="25744"/>
              <a:ext cx="2576366" cy="1793309"/>
              <a:chOff x="0" y="25744"/>
              <a:chExt cx="2576364" cy="1793308"/>
            </a:xfrm>
          </p:grpSpPr>
          <p:grpSp>
            <p:nvGrpSpPr>
              <p:cNvPr id="727" name="Group 727"/>
              <p:cNvGrpSpPr/>
              <p:nvPr/>
            </p:nvGrpSpPr>
            <p:grpSpPr>
              <a:xfrm>
                <a:off x="0" y="549051"/>
                <a:ext cx="2576364" cy="1270001"/>
                <a:chOff x="0" y="0"/>
                <a:chExt cx="2576363" cy="1270000"/>
              </a:xfrm>
            </p:grpSpPr>
            <p:pic>
              <p:nvPicPr>
                <p:cNvPr id="724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25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3940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26" name="Shape 726"/>
                <p:cNvSpPr/>
                <p:nvPr/>
              </p:nvSpPr>
              <p:spPr>
                <a:xfrm>
                  <a:off x="0" y="0"/>
                  <a:ext cx="2576364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728" name="Shape 728"/>
              <p:cNvSpPr/>
              <p:nvPr/>
            </p:nvSpPr>
            <p:spPr>
              <a:xfrm>
                <a:off x="646832" y="25744"/>
                <a:ext cx="1278982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资源爬虫</a:t>
                </a:r>
              </a:p>
            </p:txBody>
          </p:sp>
        </p:grpSp>
        <p:pic>
          <p:nvPicPr>
            <p:cNvPr id="730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1701" y="2362200"/>
              <a:ext cx="1282701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1" name="Shape 731"/>
            <p:cNvSpPr/>
            <p:nvPr/>
          </p:nvSpPr>
          <p:spPr>
            <a:xfrm>
              <a:off x="3812976" y="2541127"/>
              <a:ext cx="102364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网页存储</a:t>
              </a:r>
            </a:p>
          </p:txBody>
        </p:sp>
        <p:grpSp>
          <p:nvGrpSpPr>
            <p:cNvPr id="734" name="Group 734"/>
            <p:cNvGrpSpPr/>
            <p:nvPr/>
          </p:nvGrpSpPr>
          <p:grpSpPr>
            <a:xfrm>
              <a:off x="4272482" y="2370183"/>
              <a:ext cx="2146302" cy="1282701"/>
              <a:chOff x="-863600" y="431800"/>
              <a:chExt cx="2146300" cy="1282700"/>
            </a:xfrm>
          </p:grpSpPr>
          <p:pic>
            <p:nvPicPr>
              <p:cNvPr id="732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3180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33" name="Shape 733"/>
              <p:cNvSpPr/>
              <p:nvPr/>
            </p:nvSpPr>
            <p:spPr>
              <a:xfrm>
                <a:off x="-863600" y="1238932"/>
                <a:ext cx="1023642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资源存储</a:t>
                </a:r>
              </a:p>
            </p:txBody>
          </p:sp>
        </p:grpSp>
        <p:sp>
          <p:nvSpPr>
            <p:cNvPr id="735" name="Shape 735"/>
            <p:cNvSpPr/>
            <p:nvPr/>
          </p:nvSpPr>
          <p:spPr>
            <a:xfrm>
              <a:off x="3143051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36" name="Shape 736"/>
            <p:cNvSpPr/>
            <p:nvPr/>
          </p:nvSpPr>
          <p:spPr>
            <a:xfrm>
              <a:off x="5726633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737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3849" y="4221398"/>
              <a:ext cx="1012802" cy="10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8" name="Shape 738"/>
            <p:cNvSpPr/>
            <p:nvPr/>
          </p:nvSpPr>
          <p:spPr>
            <a:xfrm>
              <a:off x="3899537" y="1204900"/>
              <a:ext cx="42377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739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87799" y="41960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9" name="Shape 809"/>
            <p:cNvSpPr/>
            <p:nvPr/>
          </p:nvSpPr>
          <p:spPr>
            <a:xfrm>
              <a:off x="3135630" y="3648710"/>
              <a:ext cx="1289051" cy="74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871"/>
                  </a:lnTo>
                  <a:lnTo>
                    <a:pt x="21600" y="787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810" name="Shape 810"/>
            <p:cNvSpPr/>
            <p:nvPr/>
          </p:nvSpPr>
          <p:spPr>
            <a:xfrm>
              <a:off x="4424680" y="3644900"/>
              <a:ext cx="1333500" cy="7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7977"/>
                  </a:lnTo>
                  <a:lnTo>
                    <a:pt x="0" y="7977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742" name="Shape 742"/>
            <p:cNvSpPr/>
            <p:nvPr/>
          </p:nvSpPr>
          <p:spPr>
            <a:xfrm>
              <a:off x="5313884" y="4345575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视觉块</a:t>
              </a:r>
            </a:p>
            <a:p>
              <a:r>
                <a:rPr sz="1266"/>
                <a:t>分割引擎</a:t>
              </a:r>
            </a:p>
          </p:txBody>
        </p:sp>
        <p:pic>
          <p:nvPicPr>
            <p:cNvPr id="743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64309" y="52882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4" name="Shape 744"/>
            <p:cNvSpPr/>
            <p:nvPr/>
          </p:nvSpPr>
          <p:spPr>
            <a:xfrm>
              <a:off x="5289168" y="546068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文本特征</a:t>
              </a:r>
            </a:p>
            <a:p>
              <a:r>
                <a:rPr sz="1266"/>
                <a:t>抽取引擎</a:t>
              </a:r>
            </a:p>
          </p:txBody>
        </p:sp>
        <p:grpSp>
          <p:nvGrpSpPr>
            <p:cNvPr id="747" name="Group 747"/>
            <p:cNvGrpSpPr/>
            <p:nvPr/>
          </p:nvGrpSpPr>
          <p:grpSpPr>
            <a:xfrm>
              <a:off x="5081066" y="8226963"/>
              <a:ext cx="2241867" cy="1282701"/>
              <a:chOff x="0" y="57150"/>
              <a:chExt cx="2241866" cy="1282700"/>
            </a:xfrm>
          </p:grpSpPr>
          <p:pic>
            <p:nvPicPr>
              <p:cNvPr id="745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46" name="Shape 746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grpSp>
          <p:nvGrpSpPr>
            <p:cNvPr id="750" name="Group 750"/>
            <p:cNvGrpSpPr/>
            <p:nvPr/>
          </p:nvGrpSpPr>
          <p:grpSpPr>
            <a:xfrm>
              <a:off x="2459558" y="8226963"/>
              <a:ext cx="2241867" cy="1282701"/>
              <a:chOff x="0" y="57150"/>
              <a:chExt cx="2241866" cy="1282700"/>
            </a:xfrm>
          </p:grpSpPr>
          <p:pic>
            <p:nvPicPr>
              <p:cNvPr id="748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49" name="Shape 749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启发式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pic>
          <p:nvPicPr>
            <p:cNvPr id="751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01701" y="6707922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2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5283" y="675124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3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900" y="2362200"/>
              <a:ext cx="1282700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56" name="Group 756"/>
            <p:cNvGrpSpPr/>
            <p:nvPr/>
          </p:nvGrpSpPr>
          <p:grpSpPr>
            <a:xfrm>
              <a:off x="88900" y="217932"/>
              <a:ext cx="1282700" cy="1567770"/>
              <a:chOff x="0" y="-227919"/>
              <a:chExt cx="1282700" cy="1567769"/>
            </a:xfrm>
          </p:grpSpPr>
          <p:pic>
            <p:nvPicPr>
              <p:cNvPr id="754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55" name="Shape 755"/>
              <p:cNvSpPr/>
              <p:nvPr/>
            </p:nvSpPr>
            <p:spPr>
              <a:xfrm>
                <a:off x="317500" y="-227919"/>
                <a:ext cx="793380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</p:txBody>
          </p:sp>
        </p:grpSp>
        <p:sp>
          <p:nvSpPr>
            <p:cNvPr id="757" name="Shape 757"/>
            <p:cNvSpPr/>
            <p:nvPr/>
          </p:nvSpPr>
          <p:spPr>
            <a:xfrm flipV="1">
              <a:off x="730250" y="3475442"/>
              <a:ext cx="0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58" name="Shape 758"/>
            <p:cNvSpPr/>
            <p:nvPr/>
          </p:nvSpPr>
          <p:spPr>
            <a:xfrm>
              <a:off x="1060843" y="1917201"/>
              <a:ext cx="793381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</a:t>
              </a:r>
            </a:p>
            <a:p>
              <a:r>
                <a:rPr sz="1266"/>
                <a:t>过滤</a:t>
              </a:r>
            </a:p>
          </p:txBody>
        </p:sp>
        <p:sp>
          <p:nvSpPr>
            <p:cNvPr id="811" name="Shape 811"/>
            <p:cNvSpPr/>
            <p:nvPr/>
          </p:nvSpPr>
          <p:spPr>
            <a:xfrm>
              <a:off x="1339850" y="1177290"/>
              <a:ext cx="1127760" cy="1826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141" y="21600"/>
                  </a:lnTo>
                  <a:lnTo>
                    <a:pt x="11141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760" name="Shape 760"/>
            <p:cNvSpPr/>
            <p:nvPr/>
          </p:nvSpPr>
          <p:spPr>
            <a:xfrm flipH="1">
              <a:off x="730249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812" name="Shape 812"/>
            <p:cNvSpPr/>
            <p:nvPr/>
          </p:nvSpPr>
          <p:spPr>
            <a:xfrm>
              <a:off x="3138170" y="6135370"/>
              <a:ext cx="1263650" cy="77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1012"/>
                  </a:lnTo>
                  <a:lnTo>
                    <a:pt x="21600" y="11012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813" name="Shape 813"/>
            <p:cNvSpPr/>
            <p:nvPr/>
          </p:nvSpPr>
          <p:spPr>
            <a:xfrm>
              <a:off x="4401820" y="6135370"/>
              <a:ext cx="1320800" cy="81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0431"/>
                  </a:lnTo>
                  <a:lnTo>
                    <a:pt x="0" y="10431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763" name="Shape 763"/>
            <p:cNvSpPr/>
            <p:nvPr/>
          </p:nvSpPr>
          <p:spPr>
            <a:xfrm flipV="1">
              <a:off x="3110359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764" name="Shape 764"/>
            <p:cNvSpPr/>
            <p:nvPr/>
          </p:nvSpPr>
          <p:spPr>
            <a:xfrm flipV="1">
              <a:off x="5726633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765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84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6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8008547"/>
              <a:ext cx="1460500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4" name="Shape 814"/>
            <p:cNvSpPr/>
            <p:nvPr/>
          </p:nvSpPr>
          <p:spPr>
            <a:xfrm>
              <a:off x="3136899" y="3900170"/>
              <a:ext cx="746761" cy="1912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815" name="Shape 815"/>
            <p:cNvSpPr/>
            <p:nvPr/>
          </p:nvSpPr>
          <p:spPr>
            <a:xfrm>
              <a:off x="721360" y="7348219"/>
              <a:ext cx="1804670" cy="765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769" name="Shape 769"/>
            <p:cNvSpPr/>
            <p:nvPr/>
          </p:nvSpPr>
          <p:spPr>
            <a:xfrm>
              <a:off x="1165249" y="6934882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启发式判定</a:t>
              </a:r>
            </a:p>
          </p:txBody>
        </p:sp>
        <p:sp>
          <p:nvSpPr>
            <p:cNvPr id="770" name="Shape 770"/>
            <p:cNvSpPr/>
            <p:nvPr/>
          </p:nvSpPr>
          <p:spPr>
            <a:xfrm>
              <a:off x="6718654" y="6923379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白名单判定</a:t>
              </a:r>
            </a:p>
          </p:txBody>
        </p:sp>
        <p:pic>
          <p:nvPicPr>
            <p:cNvPr id="771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258350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2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399779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3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5412094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76" name="Group 776"/>
            <p:cNvGrpSpPr/>
            <p:nvPr/>
          </p:nvGrpSpPr>
          <p:grpSpPr>
            <a:xfrm>
              <a:off x="10009733" y="1784928"/>
              <a:ext cx="2650908" cy="1282701"/>
              <a:chOff x="0" y="57150"/>
              <a:chExt cx="2650906" cy="1282700"/>
            </a:xfrm>
          </p:grpSpPr>
          <p:pic>
            <p:nvPicPr>
              <p:cNvPr id="774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75" name="Shape 775"/>
              <p:cNvSpPr/>
              <p:nvPr/>
            </p:nvSpPr>
            <p:spPr>
              <a:xfrm>
                <a:off x="1397000" y="370160"/>
                <a:ext cx="1253906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图片特征库</a:t>
                </a:r>
              </a:p>
            </p:txBody>
          </p:sp>
        </p:grpSp>
        <p:sp>
          <p:nvSpPr>
            <p:cNvPr id="777" name="Shape 777"/>
            <p:cNvSpPr/>
            <p:nvPr/>
          </p:nvSpPr>
          <p:spPr>
            <a:xfrm>
              <a:off x="7623708" y="234256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特征图片索引</a:t>
              </a:r>
            </a:p>
          </p:txBody>
        </p:sp>
        <p:sp>
          <p:nvSpPr>
            <p:cNvPr id="816" name="Shape 816"/>
            <p:cNvSpPr/>
            <p:nvPr/>
          </p:nvSpPr>
          <p:spPr>
            <a:xfrm>
              <a:off x="6336030" y="7391400"/>
              <a:ext cx="1869440" cy="64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779" name="Shape 779"/>
            <p:cNvSpPr/>
            <p:nvPr/>
          </p:nvSpPr>
          <p:spPr>
            <a:xfrm>
              <a:off x="7623708" y="375711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结构特征引擎</a:t>
              </a:r>
            </a:p>
          </p:txBody>
        </p:sp>
        <p:sp>
          <p:nvSpPr>
            <p:cNvPr id="780" name="Shape 780"/>
            <p:cNvSpPr/>
            <p:nvPr/>
          </p:nvSpPr>
          <p:spPr>
            <a:xfrm>
              <a:off x="7687894" y="5171671"/>
              <a:ext cx="129950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VB特征引擎</a:t>
              </a:r>
            </a:p>
          </p:txBody>
        </p:sp>
        <p:sp>
          <p:nvSpPr>
            <p:cNvPr id="817" name="Shape 817"/>
            <p:cNvSpPr/>
            <p:nvPr/>
          </p:nvSpPr>
          <p:spPr>
            <a:xfrm>
              <a:off x="6139180" y="3224529"/>
              <a:ext cx="1457961" cy="144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063" y="21600"/>
                  </a:lnTo>
                  <a:lnTo>
                    <a:pt x="1106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782" name="Shape 782"/>
            <p:cNvSpPr/>
            <p:nvPr/>
          </p:nvSpPr>
          <p:spPr>
            <a:xfrm>
              <a:off x="6378599" y="4673915"/>
              <a:ext cx="120396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818" name="Shape 818"/>
            <p:cNvSpPr/>
            <p:nvPr/>
          </p:nvSpPr>
          <p:spPr>
            <a:xfrm>
              <a:off x="6139180" y="4673600"/>
              <a:ext cx="1457961" cy="137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45" y="0"/>
                  </a:lnTo>
                  <a:lnTo>
                    <a:pt x="11045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798" name="Group 798"/>
            <p:cNvGrpSpPr/>
            <p:nvPr/>
          </p:nvGrpSpPr>
          <p:grpSpPr>
            <a:xfrm>
              <a:off x="8827159" y="3340991"/>
              <a:ext cx="3825597" cy="4091798"/>
              <a:chOff x="0" y="0"/>
              <a:chExt cx="3825595" cy="4091797"/>
            </a:xfrm>
          </p:grpSpPr>
          <p:grpSp>
            <p:nvGrpSpPr>
              <p:cNvPr id="795" name="Group 795"/>
              <p:cNvGrpSpPr/>
              <p:nvPr/>
            </p:nvGrpSpPr>
            <p:grpSpPr>
              <a:xfrm>
                <a:off x="739353" y="0"/>
                <a:ext cx="3086242" cy="4091797"/>
                <a:chOff x="0" y="0"/>
                <a:chExt cx="3086241" cy="4091796"/>
              </a:xfrm>
            </p:grpSpPr>
            <p:grpSp>
              <p:nvGrpSpPr>
                <p:cNvPr id="786" name="Group 786"/>
                <p:cNvGrpSpPr/>
                <p:nvPr/>
              </p:nvGrpSpPr>
              <p:grpSpPr>
                <a:xfrm>
                  <a:off x="435335" y="0"/>
                  <a:ext cx="2638206" cy="1282700"/>
                  <a:chOff x="0" y="57150"/>
                  <a:chExt cx="2638204" cy="1282700"/>
                </a:xfrm>
              </p:grpSpPr>
              <p:pic>
                <p:nvPicPr>
                  <p:cNvPr id="784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785" name="Shape 785"/>
                  <p:cNvSpPr/>
                  <p:nvPr/>
                </p:nvSpPr>
                <p:spPr>
                  <a:xfrm>
                    <a:off x="1384299" y="370160"/>
                    <a:ext cx="1253905" cy="65668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图片特征库</a:t>
                    </a:r>
                  </a:p>
                </p:txBody>
              </p:sp>
            </p:grpSp>
            <p:grpSp>
              <p:nvGrpSpPr>
                <p:cNvPr id="789" name="Group 789"/>
                <p:cNvGrpSpPr/>
                <p:nvPr/>
              </p:nvGrpSpPr>
              <p:grpSpPr>
                <a:xfrm>
                  <a:off x="435335" y="1397269"/>
                  <a:ext cx="2428824" cy="1282701"/>
                  <a:chOff x="0" y="57150"/>
                  <a:chExt cx="2428823" cy="1282700"/>
                </a:xfrm>
              </p:grpSpPr>
              <p:pic>
                <p:nvPicPr>
                  <p:cNvPr id="787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788" name="Shape 788"/>
                  <p:cNvSpPr/>
                  <p:nvPr/>
                </p:nvSpPr>
                <p:spPr>
                  <a:xfrm>
                    <a:off x="1359585" y="370161"/>
                    <a:ext cx="1069238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VB特征库</a:t>
                    </a:r>
                  </a:p>
                </p:txBody>
              </p:sp>
            </p:grpSp>
            <p:grpSp>
              <p:nvGrpSpPr>
                <p:cNvPr id="792" name="Group 792"/>
                <p:cNvGrpSpPr/>
                <p:nvPr/>
              </p:nvGrpSpPr>
              <p:grpSpPr>
                <a:xfrm>
                  <a:off x="422635" y="2809095"/>
                  <a:ext cx="2663606" cy="1282701"/>
                  <a:chOff x="0" y="57150"/>
                  <a:chExt cx="2663604" cy="1282700"/>
                </a:xfrm>
              </p:grpSpPr>
              <p:pic>
                <p:nvPicPr>
                  <p:cNvPr id="790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791" name="Shape 791"/>
                  <p:cNvSpPr/>
                  <p:nvPr/>
                </p:nvSpPr>
                <p:spPr>
                  <a:xfrm>
                    <a:off x="1409699" y="370161"/>
                    <a:ext cx="1253905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结构特征库</a:t>
                    </a:r>
                  </a:p>
                </p:txBody>
              </p:sp>
            </p:grpSp>
            <p:sp>
              <p:nvSpPr>
                <p:cNvPr id="819" name="Shape 819"/>
                <p:cNvSpPr/>
                <p:nvPr/>
              </p:nvSpPr>
              <p:spPr>
                <a:xfrm>
                  <a:off x="5079" y="641350"/>
                  <a:ext cx="584202" cy="2807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 sz="1266"/>
                </a:p>
              </p:txBody>
            </p:sp>
            <p:sp>
              <p:nvSpPr>
                <p:cNvPr id="794" name="Shape 794"/>
                <p:cNvSpPr/>
                <p:nvPr/>
              </p:nvSpPr>
              <p:spPr>
                <a:xfrm flipV="1">
                  <a:off x="0" y="2088477"/>
                  <a:ext cx="596900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796" name="Shape 796"/>
              <p:cNvSpPr/>
              <p:nvPr/>
            </p:nvSpPr>
            <p:spPr>
              <a:xfrm flipH="1" flipV="1">
                <a:off x="0" y="131558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797" name="Shape 797"/>
              <p:cNvSpPr/>
              <p:nvPr/>
            </p:nvSpPr>
            <p:spPr>
              <a:xfrm flipH="1">
                <a:off x="0" y="268705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</p:grpSp>
        <p:sp>
          <p:nvSpPr>
            <p:cNvPr id="820" name="Shape 820"/>
            <p:cNvSpPr/>
            <p:nvPr/>
          </p:nvSpPr>
          <p:spPr>
            <a:xfrm>
              <a:off x="8823960" y="2425700"/>
              <a:ext cx="1338580" cy="79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153" y="21600"/>
                  </a:lnTo>
                  <a:lnTo>
                    <a:pt x="1215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pic>
          <p:nvPicPr>
            <p:cNvPr id="800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179275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1" name="Shape 821"/>
            <p:cNvSpPr/>
            <p:nvPr/>
          </p:nvSpPr>
          <p:spPr>
            <a:xfrm>
              <a:off x="8213090" y="916940"/>
              <a:ext cx="1705610" cy="14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802" name="Shape 802"/>
            <p:cNvSpPr/>
            <p:nvPr/>
          </p:nvSpPr>
          <p:spPr>
            <a:xfrm>
              <a:off x="8455049" y="483281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图片特征判定</a:t>
              </a:r>
            </a:p>
          </p:txBody>
        </p:sp>
        <p:pic>
          <p:nvPicPr>
            <p:cNvPr id="803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4" name="Shape 804"/>
            <p:cNvSpPr/>
            <p:nvPr/>
          </p:nvSpPr>
          <p:spPr>
            <a:xfrm>
              <a:off x="8605600" y="6711626"/>
              <a:ext cx="1385481" cy="13854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805" name="Shape 805"/>
            <p:cNvSpPr/>
            <p:nvPr/>
          </p:nvSpPr>
          <p:spPr>
            <a:xfrm>
              <a:off x="11331270" y="833215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已知模板</a:t>
              </a:r>
            </a:p>
            <a:p>
              <a:r>
                <a:rPr sz="1266"/>
                <a:t>匹配判定</a:t>
              </a:r>
            </a:p>
          </p:txBody>
        </p:sp>
      </p:grpSp>
      <p:sp>
        <p:nvSpPr>
          <p:cNvPr id="807" name="Shape 807"/>
          <p:cNvSpPr/>
          <p:nvPr/>
        </p:nvSpPr>
        <p:spPr>
          <a:xfrm>
            <a:off x="3478392" y="5253062"/>
            <a:ext cx="2562821" cy="958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0" y="0"/>
                </a:moveTo>
                <a:cubicBezTo>
                  <a:pt x="1797" y="0"/>
                  <a:pt x="1616" y="485"/>
                  <a:pt x="1616" y="1081"/>
                </a:cubicBezTo>
                <a:lnTo>
                  <a:pt x="1616" y="8644"/>
                </a:lnTo>
                <a:lnTo>
                  <a:pt x="0" y="10800"/>
                </a:lnTo>
                <a:lnTo>
                  <a:pt x="1616" y="12963"/>
                </a:lnTo>
                <a:lnTo>
                  <a:pt x="1616" y="20519"/>
                </a:lnTo>
                <a:cubicBezTo>
                  <a:pt x="1616" y="21115"/>
                  <a:pt x="1797" y="21600"/>
                  <a:pt x="2020" y="21600"/>
                </a:cubicBezTo>
                <a:lnTo>
                  <a:pt x="21198" y="21600"/>
                </a:lnTo>
                <a:cubicBezTo>
                  <a:pt x="21421" y="21600"/>
                  <a:pt x="21600" y="21115"/>
                  <a:pt x="21600" y="20519"/>
                </a:cubicBezTo>
                <a:lnTo>
                  <a:pt x="21600" y="1081"/>
                </a:lnTo>
                <a:cubicBezTo>
                  <a:pt x="21600" y="485"/>
                  <a:pt x="21421" y="0"/>
                  <a:pt x="21198" y="0"/>
                </a:cubicBezTo>
                <a:lnTo>
                  <a:pt x="2020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sz="1687"/>
              <a:t>不基于白名单，倾向语义、网页本身特征判定。全新开发</a:t>
            </a:r>
          </a:p>
        </p:txBody>
      </p:sp>
      <p:sp>
        <p:nvSpPr>
          <p:cNvPr id="808" name="Shape 808"/>
          <p:cNvSpPr/>
          <p:nvPr/>
        </p:nvSpPr>
        <p:spPr>
          <a:xfrm>
            <a:off x="168914" y="4678388"/>
            <a:ext cx="3326732" cy="2108175"/>
          </a:xfrm>
          <a:prstGeom prst="rect">
            <a:avLst/>
          </a:prstGeom>
          <a:ln w="889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209347719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 advAuto="0"/>
      <p:bldP spid="808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roup 910"/>
          <p:cNvGrpSpPr/>
          <p:nvPr/>
        </p:nvGrpSpPr>
        <p:grpSpPr>
          <a:xfrm>
            <a:off x="104906" y="107397"/>
            <a:ext cx="8902014" cy="6668383"/>
            <a:chOff x="0" y="25744"/>
            <a:chExt cx="12660641" cy="9483920"/>
          </a:xfrm>
        </p:grpSpPr>
        <p:grpSp>
          <p:nvGrpSpPr>
            <p:cNvPr id="827" name="Group 827"/>
            <p:cNvGrpSpPr/>
            <p:nvPr/>
          </p:nvGrpSpPr>
          <p:grpSpPr>
            <a:xfrm>
              <a:off x="2501701" y="25744"/>
              <a:ext cx="1278984" cy="1793309"/>
              <a:chOff x="0" y="25744"/>
              <a:chExt cx="1278983" cy="1793308"/>
            </a:xfrm>
          </p:grpSpPr>
          <p:grpSp>
            <p:nvGrpSpPr>
              <p:cNvPr id="825" name="Group 825"/>
              <p:cNvGrpSpPr/>
              <p:nvPr/>
            </p:nvGrpSpPr>
            <p:grpSpPr>
              <a:xfrm>
                <a:off x="6349" y="549051"/>
                <a:ext cx="1270001" cy="1270001"/>
                <a:chOff x="0" y="0"/>
                <a:chExt cx="1270000" cy="1270000"/>
              </a:xfrm>
            </p:grpSpPr>
            <p:pic>
              <p:nvPicPr>
                <p:cNvPr id="823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24" name="Shape 824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826" name="Shape 826"/>
              <p:cNvSpPr/>
              <p:nvPr/>
            </p:nvSpPr>
            <p:spPr>
              <a:xfrm>
                <a:off x="0" y="25744"/>
                <a:ext cx="1278983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网页爬虫</a:t>
                </a:r>
              </a:p>
            </p:txBody>
          </p:sp>
        </p:grpSp>
        <p:grpSp>
          <p:nvGrpSpPr>
            <p:cNvPr id="833" name="Group 833"/>
            <p:cNvGrpSpPr/>
            <p:nvPr/>
          </p:nvGrpSpPr>
          <p:grpSpPr>
            <a:xfrm>
              <a:off x="4438451" y="25744"/>
              <a:ext cx="2576366" cy="1793309"/>
              <a:chOff x="0" y="25744"/>
              <a:chExt cx="2576364" cy="1793308"/>
            </a:xfrm>
          </p:grpSpPr>
          <p:grpSp>
            <p:nvGrpSpPr>
              <p:cNvPr id="831" name="Group 831"/>
              <p:cNvGrpSpPr/>
              <p:nvPr/>
            </p:nvGrpSpPr>
            <p:grpSpPr>
              <a:xfrm>
                <a:off x="0" y="549051"/>
                <a:ext cx="2576364" cy="1270001"/>
                <a:chOff x="0" y="0"/>
                <a:chExt cx="2576363" cy="1270000"/>
              </a:xfrm>
            </p:grpSpPr>
            <p:pic>
              <p:nvPicPr>
                <p:cNvPr id="828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29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3940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30" name="Shape 830"/>
                <p:cNvSpPr/>
                <p:nvPr/>
              </p:nvSpPr>
              <p:spPr>
                <a:xfrm>
                  <a:off x="0" y="0"/>
                  <a:ext cx="2576364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832" name="Shape 832"/>
              <p:cNvSpPr/>
              <p:nvPr/>
            </p:nvSpPr>
            <p:spPr>
              <a:xfrm>
                <a:off x="646832" y="25744"/>
                <a:ext cx="1278982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资源爬虫</a:t>
                </a:r>
              </a:p>
            </p:txBody>
          </p:sp>
        </p:grpSp>
        <p:pic>
          <p:nvPicPr>
            <p:cNvPr id="83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1701" y="2362200"/>
              <a:ext cx="1282701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5" name="Shape 835"/>
            <p:cNvSpPr/>
            <p:nvPr/>
          </p:nvSpPr>
          <p:spPr>
            <a:xfrm>
              <a:off x="3812976" y="2541127"/>
              <a:ext cx="102364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网页存储</a:t>
              </a:r>
            </a:p>
          </p:txBody>
        </p:sp>
        <p:grpSp>
          <p:nvGrpSpPr>
            <p:cNvPr id="838" name="Group 838"/>
            <p:cNvGrpSpPr/>
            <p:nvPr/>
          </p:nvGrpSpPr>
          <p:grpSpPr>
            <a:xfrm>
              <a:off x="4272482" y="2370183"/>
              <a:ext cx="2146302" cy="1282701"/>
              <a:chOff x="-863600" y="431800"/>
              <a:chExt cx="2146300" cy="1282700"/>
            </a:xfrm>
          </p:grpSpPr>
          <p:pic>
            <p:nvPicPr>
              <p:cNvPr id="836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3180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37" name="Shape 837"/>
              <p:cNvSpPr/>
              <p:nvPr/>
            </p:nvSpPr>
            <p:spPr>
              <a:xfrm>
                <a:off x="-863600" y="1238932"/>
                <a:ext cx="1023642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资源存储</a:t>
                </a:r>
              </a:p>
            </p:txBody>
          </p:sp>
        </p:grpSp>
        <p:sp>
          <p:nvSpPr>
            <p:cNvPr id="839" name="Shape 839"/>
            <p:cNvSpPr/>
            <p:nvPr/>
          </p:nvSpPr>
          <p:spPr>
            <a:xfrm>
              <a:off x="3143051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840" name="Shape 840"/>
            <p:cNvSpPr/>
            <p:nvPr/>
          </p:nvSpPr>
          <p:spPr>
            <a:xfrm>
              <a:off x="5726633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841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3849" y="4221398"/>
              <a:ext cx="1012802" cy="10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2" name="Shape 842"/>
            <p:cNvSpPr/>
            <p:nvPr/>
          </p:nvSpPr>
          <p:spPr>
            <a:xfrm>
              <a:off x="3899537" y="1204900"/>
              <a:ext cx="42377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843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87799" y="41960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3" name="Shape 913"/>
            <p:cNvSpPr/>
            <p:nvPr/>
          </p:nvSpPr>
          <p:spPr>
            <a:xfrm>
              <a:off x="3135630" y="3648710"/>
              <a:ext cx="1289051" cy="74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871"/>
                  </a:lnTo>
                  <a:lnTo>
                    <a:pt x="21600" y="787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24680" y="3644900"/>
              <a:ext cx="1333500" cy="7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7977"/>
                  </a:lnTo>
                  <a:lnTo>
                    <a:pt x="0" y="7977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846" name="Shape 846"/>
            <p:cNvSpPr/>
            <p:nvPr/>
          </p:nvSpPr>
          <p:spPr>
            <a:xfrm>
              <a:off x="5313884" y="4345575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视觉块</a:t>
              </a:r>
            </a:p>
            <a:p>
              <a:r>
                <a:rPr sz="1266"/>
                <a:t>分割引擎</a:t>
              </a:r>
            </a:p>
          </p:txBody>
        </p:sp>
        <p:pic>
          <p:nvPicPr>
            <p:cNvPr id="847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64309" y="52882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8" name="Shape 848"/>
            <p:cNvSpPr/>
            <p:nvPr/>
          </p:nvSpPr>
          <p:spPr>
            <a:xfrm>
              <a:off x="5289168" y="546068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文本特征</a:t>
              </a:r>
            </a:p>
            <a:p>
              <a:r>
                <a:rPr sz="1266"/>
                <a:t>抽取引擎</a:t>
              </a:r>
            </a:p>
          </p:txBody>
        </p:sp>
        <p:grpSp>
          <p:nvGrpSpPr>
            <p:cNvPr id="851" name="Group 851"/>
            <p:cNvGrpSpPr/>
            <p:nvPr/>
          </p:nvGrpSpPr>
          <p:grpSpPr>
            <a:xfrm>
              <a:off x="5081066" y="8226963"/>
              <a:ext cx="2241867" cy="1282701"/>
              <a:chOff x="0" y="57150"/>
              <a:chExt cx="2241866" cy="1282700"/>
            </a:xfrm>
          </p:grpSpPr>
          <p:pic>
            <p:nvPicPr>
              <p:cNvPr id="849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0" name="Shape 850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grpSp>
          <p:nvGrpSpPr>
            <p:cNvPr id="854" name="Group 854"/>
            <p:cNvGrpSpPr/>
            <p:nvPr/>
          </p:nvGrpSpPr>
          <p:grpSpPr>
            <a:xfrm>
              <a:off x="2459558" y="8226963"/>
              <a:ext cx="2241867" cy="1282701"/>
              <a:chOff x="0" y="57150"/>
              <a:chExt cx="2241866" cy="1282700"/>
            </a:xfrm>
          </p:grpSpPr>
          <p:pic>
            <p:nvPicPr>
              <p:cNvPr id="852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3" name="Shape 853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启发式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pic>
          <p:nvPicPr>
            <p:cNvPr id="855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01701" y="6707922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6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5283" y="675124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7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900" y="2362200"/>
              <a:ext cx="1282700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0" name="Group 860"/>
            <p:cNvGrpSpPr/>
            <p:nvPr/>
          </p:nvGrpSpPr>
          <p:grpSpPr>
            <a:xfrm>
              <a:off x="88900" y="217932"/>
              <a:ext cx="1282700" cy="1567770"/>
              <a:chOff x="0" y="-227919"/>
              <a:chExt cx="1282700" cy="1567769"/>
            </a:xfrm>
          </p:grpSpPr>
          <p:pic>
            <p:nvPicPr>
              <p:cNvPr id="858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9" name="Shape 859"/>
              <p:cNvSpPr/>
              <p:nvPr/>
            </p:nvSpPr>
            <p:spPr>
              <a:xfrm>
                <a:off x="317500" y="-227919"/>
                <a:ext cx="793380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</p:txBody>
          </p:sp>
        </p:grpSp>
        <p:sp>
          <p:nvSpPr>
            <p:cNvPr id="861" name="Shape 861"/>
            <p:cNvSpPr/>
            <p:nvPr/>
          </p:nvSpPr>
          <p:spPr>
            <a:xfrm flipV="1">
              <a:off x="730250" y="3475442"/>
              <a:ext cx="0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862" name="Shape 862"/>
            <p:cNvSpPr/>
            <p:nvPr/>
          </p:nvSpPr>
          <p:spPr>
            <a:xfrm>
              <a:off x="1060843" y="1917201"/>
              <a:ext cx="793381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</a:t>
              </a:r>
            </a:p>
            <a:p>
              <a:r>
                <a:rPr sz="1266"/>
                <a:t>过滤</a:t>
              </a:r>
            </a:p>
          </p:txBody>
        </p:sp>
        <p:sp>
          <p:nvSpPr>
            <p:cNvPr id="915" name="Shape 915"/>
            <p:cNvSpPr/>
            <p:nvPr/>
          </p:nvSpPr>
          <p:spPr>
            <a:xfrm>
              <a:off x="1339850" y="1177290"/>
              <a:ext cx="1127760" cy="1826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141" y="21600"/>
                  </a:lnTo>
                  <a:lnTo>
                    <a:pt x="11141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864" name="Shape 864"/>
            <p:cNvSpPr/>
            <p:nvPr/>
          </p:nvSpPr>
          <p:spPr>
            <a:xfrm flipH="1">
              <a:off x="730249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16" name="Shape 916"/>
            <p:cNvSpPr/>
            <p:nvPr/>
          </p:nvSpPr>
          <p:spPr>
            <a:xfrm>
              <a:off x="3138170" y="6135370"/>
              <a:ext cx="1263650" cy="77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1012"/>
                  </a:lnTo>
                  <a:lnTo>
                    <a:pt x="21600" y="11012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917" name="Shape 917"/>
            <p:cNvSpPr/>
            <p:nvPr/>
          </p:nvSpPr>
          <p:spPr>
            <a:xfrm>
              <a:off x="4401820" y="6135370"/>
              <a:ext cx="1320800" cy="81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0431"/>
                  </a:lnTo>
                  <a:lnTo>
                    <a:pt x="0" y="10431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867" name="Shape 867"/>
            <p:cNvSpPr/>
            <p:nvPr/>
          </p:nvSpPr>
          <p:spPr>
            <a:xfrm flipV="1">
              <a:off x="3110359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868" name="Shape 868"/>
            <p:cNvSpPr/>
            <p:nvPr/>
          </p:nvSpPr>
          <p:spPr>
            <a:xfrm flipV="1">
              <a:off x="5726633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869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84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0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8008547"/>
              <a:ext cx="1460500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8" name="Shape 918"/>
            <p:cNvSpPr/>
            <p:nvPr/>
          </p:nvSpPr>
          <p:spPr>
            <a:xfrm>
              <a:off x="3136899" y="3900170"/>
              <a:ext cx="746761" cy="1912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919" name="Shape 919"/>
            <p:cNvSpPr/>
            <p:nvPr/>
          </p:nvSpPr>
          <p:spPr>
            <a:xfrm>
              <a:off x="721360" y="7348219"/>
              <a:ext cx="1804670" cy="765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873" name="Shape 873"/>
            <p:cNvSpPr/>
            <p:nvPr/>
          </p:nvSpPr>
          <p:spPr>
            <a:xfrm>
              <a:off x="1165249" y="6934882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启发式判定</a:t>
              </a:r>
            </a:p>
          </p:txBody>
        </p:sp>
        <p:sp>
          <p:nvSpPr>
            <p:cNvPr id="874" name="Shape 874"/>
            <p:cNvSpPr/>
            <p:nvPr/>
          </p:nvSpPr>
          <p:spPr>
            <a:xfrm>
              <a:off x="6718654" y="6923379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白名单判定</a:t>
              </a:r>
            </a:p>
          </p:txBody>
        </p:sp>
        <p:pic>
          <p:nvPicPr>
            <p:cNvPr id="875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258350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6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399779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7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5412094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80" name="Group 880"/>
            <p:cNvGrpSpPr/>
            <p:nvPr/>
          </p:nvGrpSpPr>
          <p:grpSpPr>
            <a:xfrm>
              <a:off x="10009733" y="1784928"/>
              <a:ext cx="2650908" cy="1282701"/>
              <a:chOff x="0" y="57150"/>
              <a:chExt cx="2650906" cy="1282700"/>
            </a:xfrm>
          </p:grpSpPr>
          <p:pic>
            <p:nvPicPr>
              <p:cNvPr id="878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79" name="Shape 879"/>
              <p:cNvSpPr/>
              <p:nvPr/>
            </p:nvSpPr>
            <p:spPr>
              <a:xfrm>
                <a:off x="1397000" y="370160"/>
                <a:ext cx="1253906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图片特征库</a:t>
                </a:r>
              </a:p>
            </p:txBody>
          </p:sp>
        </p:grpSp>
        <p:sp>
          <p:nvSpPr>
            <p:cNvPr id="881" name="Shape 881"/>
            <p:cNvSpPr/>
            <p:nvPr/>
          </p:nvSpPr>
          <p:spPr>
            <a:xfrm>
              <a:off x="7623708" y="234256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特征图片索引</a:t>
              </a:r>
            </a:p>
          </p:txBody>
        </p:sp>
        <p:sp>
          <p:nvSpPr>
            <p:cNvPr id="920" name="Shape 920"/>
            <p:cNvSpPr/>
            <p:nvPr/>
          </p:nvSpPr>
          <p:spPr>
            <a:xfrm>
              <a:off x="6336030" y="7391400"/>
              <a:ext cx="1869440" cy="64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883" name="Shape 883"/>
            <p:cNvSpPr/>
            <p:nvPr/>
          </p:nvSpPr>
          <p:spPr>
            <a:xfrm>
              <a:off x="7623708" y="375711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结构特征引擎</a:t>
              </a:r>
            </a:p>
          </p:txBody>
        </p:sp>
        <p:sp>
          <p:nvSpPr>
            <p:cNvPr id="884" name="Shape 884"/>
            <p:cNvSpPr/>
            <p:nvPr/>
          </p:nvSpPr>
          <p:spPr>
            <a:xfrm>
              <a:off x="7687894" y="5171671"/>
              <a:ext cx="129950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VB特征引擎</a:t>
              </a:r>
            </a:p>
          </p:txBody>
        </p:sp>
        <p:sp>
          <p:nvSpPr>
            <p:cNvPr id="921" name="Shape 921"/>
            <p:cNvSpPr/>
            <p:nvPr/>
          </p:nvSpPr>
          <p:spPr>
            <a:xfrm>
              <a:off x="6139180" y="3224529"/>
              <a:ext cx="1457961" cy="144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063" y="21600"/>
                  </a:lnTo>
                  <a:lnTo>
                    <a:pt x="1106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886" name="Shape 886"/>
            <p:cNvSpPr/>
            <p:nvPr/>
          </p:nvSpPr>
          <p:spPr>
            <a:xfrm>
              <a:off x="6378599" y="4673915"/>
              <a:ext cx="120396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22" name="Shape 922"/>
            <p:cNvSpPr/>
            <p:nvPr/>
          </p:nvSpPr>
          <p:spPr>
            <a:xfrm>
              <a:off x="6139180" y="4673600"/>
              <a:ext cx="1457961" cy="137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45" y="0"/>
                  </a:lnTo>
                  <a:lnTo>
                    <a:pt x="11045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902" name="Group 902"/>
            <p:cNvGrpSpPr/>
            <p:nvPr/>
          </p:nvGrpSpPr>
          <p:grpSpPr>
            <a:xfrm>
              <a:off x="8827159" y="3340991"/>
              <a:ext cx="3825597" cy="4091798"/>
              <a:chOff x="0" y="0"/>
              <a:chExt cx="3825595" cy="4091797"/>
            </a:xfrm>
          </p:grpSpPr>
          <p:grpSp>
            <p:nvGrpSpPr>
              <p:cNvPr id="899" name="Group 899"/>
              <p:cNvGrpSpPr/>
              <p:nvPr/>
            </p:nvGrpSpPr>
            <p:grpSpPr>
              <a:xfrm>
                <a:off x="739353" y="0"/>
                <a:ext cx="3086242" cy="4091797"/>
                <a:chOff x="0" y="0"/>
                <a:chExt cx="3086241" cy="4091796"/>
              </a:xfrm>
            </p:grpSpPr>
            <p:grpSp>
              <p:nvGrpSpPr>
                <p:cNvPr id="890" name="Group 890"/>
                <p:cNvGrpSpPr/>
                <p:nvPr/>
              </p:nvGrpSpPr>
              <p:grpSpPr>
                <a:xfrm>
                  <a:off x="435335" y="0"/>
                  <a:ext cx="2638206" cy="1282700"/>
                  <a:chOff x="0" y="57150"/>
                  <a:chExt cx="2638204" cy="1282700"/>
                </a:xfrm>
              </p:grpSpPr>
              <p:pic>
                <p:nvPicPr>
                  <p:cNvPr id="888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89" name="Shape 889"/>
                  <p:cNvSpPr/>
                  <p:nvPr/>
                </p:nvSpPr>
                <p:spPr>
                  <a:xfrm>
                    <a:off x="1384299" y="370160"/>
                    <a:ext cx="1253905" cy="65668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图片特征库</a:t>
                    </a:r>
                  </a:p>
                </p:txBody>
              </p:sp>
            </p:grpSp>
            <p:grpSp>
              <p:nvGrpSpPr>
                <p:cNvPr id="893" name="Group 893"/>
                <p:cNvGrpSpPr/>
                <p:nvPr/>
              </p:nvGrpSpPr>
              <p:grpSpPr>
                <a:xfrm>
                  <a:off x="435335" y="1397269"/>
                  <a:ext cx="2428824" cy="1282701"/>
                  <a:chOff x="0" y="57150"/>
                  <a:chExt cx="2428823" cy="1282700"/>
                </a:xfrm>
              </p:grpSpPr>
              <p:pic>
                <p:nvPicPr>
                  <p:cNvPr id="891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92" name="Shape 892"/>
                  <p:cNvSpPr/>
                  <p:nvPr/>
                </p:nvSpPr>
                <p:spPr>
                  <a:xfrm>
                    <a:off x="1359585" y="370161"/>
                    <a:ext cx="1069238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VB特征库</a:t>
                    </a:r>
                  </a:p>
                </p:txBody>
              </p:sp>
            </p:grpSp>
            <p:grpSp>
              <p:nvGrpSpPr>
                <p:cNvPr id="896" name="Group 896"/>
                <p:cNvGrpSpPr/>
                <p:nvPr/>
              </p:nvGrpSpPr>
              <p:grpSpPr>
                <a:xfrm>
                  <a:off x="422635" y="2809095"/>
                  <a:ext cx="2663606" cy="1282701"/>
                  <a:chOff x="0" y="57150"/>
                  <a:chExt cx="2663604" cy="1282700"/>
                </a:xfrm>
              </p:grpSpPr>
              <p:pic>
                <p:nvPicPr>
                  <p:cNvPr id="894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95" name="Shape 895"/>
                  <p:cNvSpPr/>
                  <p:nvPr/>
                </p:nvSpPr>
                <p:spPr>
                  <a:xfrm>
                    <a:off x="1409699" y="370161"/>
                    <a:ext cx="1253905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结构特征库</a:t>
                    </a:r>
                  </a:p>
                </p:txBody>
              </p:sp>
            </p:grpSp>
            <p:sp>
              <p:nvSpPr>
                <p:cNvPr id="923" name="Shape 923"/>
                <p:cNvSpPr/>
                <p:nvPr/>
              </p:nvSpPr>
              <p:spPr>
                <a:xfrm>
                  <a:off x="5079" y="641350"/>
                  <a:ext cx="584202" cy="2807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 sz="1266"/>
                </a:p>
              </p:txBody>
            </p:sp>
            <p:sp>
              <p:nvSpPr>
                <p:cNvPr id="898" name="Shape 898"/>
                <p:cNvSpPr/>
                <p:nvPr/>
              </p:nvSpPr>
              <p:spPr>
                <a:xfrm flipV="1">
                  <a:off x="0" y="2088477"/>
                  <a:ext cx="596900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900" name="Shape 900"/>
              <p:cNvSpPr/>
              <p:nvPr/>
            </p:nvSpPr>
            <p:spPr>
              <a:xfrm flipH="1" flipV="1">
                <a:off x="0" y="131558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901" name="Shape 901"/>
              <p:cNvSpPr/>
              <p:nvPr/>
            </p:nvSpPr>
            <p:spPr>
              <a:xfrm flipH="1">
                <a:off x="0" y="268705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</p:grpSp>
        <p:sp>
          <p:nvSpPr>
            <p:cNvPr id="924" name="Shape 924"/>
            <p:cNvSpPr/>
            <p:nvPr/>
          </p:nvSpPr>
          <p:spPr>
            <a:xfrm>
              <a:off x="8823960" y="2425700"/>
              <a:ext cx="1338580" cy="79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153" y="21600"/>
                  </a:lnTo>
                  <a:lnTo>
                    <a:pt x="1215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pic>
          <p:nvPicPr>
            <p:cNvPr id="904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179275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5" name="Shape 925"/>
            <p:cNvSpPr/>
            <p:nvPr/>
          </p:nvSpPr>
          <p:spPr>
            <a:xfrm>
              <a:off x="8213090" y="916940"/>
              <a:ext cx="1705610" cy="14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906" name="Shape 906"/>
            <p:cNvSpPr/>
            <p:nvPr/>
          </p:nvSpPr>
          <p:spPr>
            <a:xfrm>
              <a:off x="8455049" y="483281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图片特征判定</a:t>
              </a:r>
            </a:p>
          </p:txBody>
        </p:sp>
        <p:pic>
          <p:nvPicPr>
            <p:cNvPr id="907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8" name="Shape 908"/>
            <p:cNvSpPr/>
            <p:nvPr/>
          </p:nvSpPr>
          <p:spPr>
            <a:xfrm>
              <a:off x="8605600" y="6711626"/>
              <a:ext cx="1385481" cy="13854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09" name="Shape 909"/>
            <p:cNvSpPr/>
            <p:nvPr/>
          </p:nvSpPr>
          <p:spPr>
            <a:xfrm>
              <a:off x="11331270" y="833215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已知模板</a:t>
              </a:r>
            </a:p>
            <a:p>
              <a:r>
                <a:rPr sz="1266"/>
                <a:t>匹配判定</a:t>
              </a:r>
            </a:p>
          </p:txBody>
        </p:sp>
      </p:grpSp>
      <p:sp>
        <p:nvSpPr>
          <p:cNvPr id="911" name="Shape 911"/>
          <p:cNvSpPr/>
          <p:nvPr/>
        </p:nvSpPr>
        <p:spPr>
          <a:xfrm>
            <a:off x="3895142" y="3096265"/>
            <a:ext cx="2371112" cy="1783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7" y="0"/>
                </a:moveTo>
                <a:cubicBezTo>
                  <a:pt x="196" y="0"/>
                  <a:pt x="0" y="261"/>
                  <a:pt x="0" y="581"/>
                </a:cubicBezTo>
                <a:lnTo>
                  <a:pt x="0" y="19059"/>
                </a:lnTo>
                <a:cubicBezTo>
                  <a:pt x="0" y="19380"/>
                  <a:pt x="196" y="19637"/>
                  <a:pt x="437" y="19637"/>
                </a:cubicBezTo>
                <a:lnTo>
                  <a:pt x="9629" y="19637"/>
                </a:lnTo>
                <a:lnTo>
                  <a:pt x="10504" y="21600"/>
                </a:lnTo>
                <a:lnTo>
                  <a:pt x="11378" y="19637"/>
                </a:lnTo>
                <a:lnTo>
                  <a:pt x="21165" y="19637"/>
                </a:lnTo>
                <a:cubicBezTo>
                  <a:pt x="21407" y="19637"/>
                  <a:pt x="21600" y="19380"/>
                  <a:pt x="21600" y="19059"/>
                </a:cubicBezTo>
                <a:lnTo>
                  <a:pt x="21600" y="581"/>
                </a:lnTo>
                <a:cubicBezTo>
                  <a:pt x="21600" y="261"/>
                  <a:pt x="21407" y="0"/>
                  <a:pt x="21165" y="0"/>
                </a:cubicBezTo>
                <a:lnTo>
                  <a:pt x="437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sz="1687"/>
              <a:t>1.综合文本特征抽取结果，匹配判定。</a:t>
            </a:r>
          </a:p>
          <a:p>
            <a:pPr>
              <a:defRPr sz="2400">
                <a:solidFill>
                  <a:srgbClr val="FF40FF"/>
                </a:solidFill>
              </a:defRPr>
            </a:pPr>
            <a:r>
              <a:rPr sz="1687"/>
              <a:t>2.各特征阈值判定。</a:t>
            </a:r>
          </a:p>
        </p:txBody>
      </p:sp>
      <p:sp>
        <p:nvSpPr>
          <p:cNvPr id="912" name="Shape 912"/>
          <p:cNvSpPr/>
          <p:nvPr/>
        </p:nvSpPr>
        <p:spPr>
          <a:xfrm>
            <a:off x="3690176" y="4879201"/>
            <a:ext cx="2781044" cy="1862713"/>
          </a:xfrm>
          <a:prstGeom prst="rect">
            <a:avLst/>
          </a:prstGeom>
          <a:ln w="889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23973944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" grpId="0" animBg="1" advAuto="0"/>
      <p:bldP spid="912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roup 1014"/>
          <p:cNvGrpSpPr/>
          <p:nvPr/>
        </p:nvGrpSpPr>
        <p:grpSpPr>
          <a:xfrm>
            <a:off x="104906" y="107397"/>
            <a:ext cx="8902014" cy="6668383"/>
            <a:chOff x="0" y="25744"/>
            <a:chExt cx="12660641" cy="9483920"/>
          </a:xfrm>
        </p:grpSpPr>
        <p:grpSp>
          <p:nvGrpSpPr>
            <p:cNvPr id="931" name="Group 931"/>
            <p:cNvGrpSpPr/>
            <p:nvPr/>
          </p:nvGrpSpPr>
          <p:grpSpPr>
            <a:xfrm>
              <a:off x="2501701" y="25744"/>
              <a:ext cx="1278984" cy="1793309"/>
              <a:chOff x="0" y="25744"/>
              <a:chExt cx="1278983" cy="1793308"/>
            </a:xfrm>
          </p:grpSpPr>
          <p:grpSp>
            <p:nvGrpSpPr>
              <p:cNvPr id="929" name="Group 929"/>
              <p:cNvGrpSpPr/>
              <p:nvPr/>
            </p:nvGrpSpPr>
            <p:grpSpPr>
              <a:xfrm>
                <a:off x="6349" y="549051"/>
                <a:ext cx="1270001" cy="1270001"/>
                <a:chOff x="0" y="0"/>
                <a:chExt cx="1270000" cy="1270000"/>
              </a:xfrm>
            </p:grpSpPr>
            <p:pic>
              <p:nvPicPr>
                <p:cNvPr id="927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28" name="Shape 928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930" name="Shape 930"/>
              <p:cNvSpPr/>
              <p:nvPr/>
            </p:nvSpPr>
            <p:spPr>
              <a:xfrm>
                <a:off x="0" y="25744"/>
                <a:ext cx="1278983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网页爬虫</a:t>
                </a:r>
              </a:p>
            </p:txBody>
          </p:sp>
        </p:grpSp>
        <p:grpSp>
          <p:nvGrpSpPr>
            <p:cNvPr id="937" name="Group 937"/>
            <p:cNvGrpSpPr/>
            <p:nvPr/>
          </p:nvGrpSpPr>
          <p:grpSpPr>
            <a:xfrm>
              <a:off x="4438451" y="25744"/>
              <a:ext cx="2576366" cy="1793309"/>
              <a:chOff x="0" y="25744"/>
              <a:chExt cx="2576364" cy="1793308"/>
            </a:xfrm>
          </p:grpSpPr>
          <p:grpSp>
            <p:nvGrpSpPr>
              <p:cNvPr id="935" name="Group 935"/>
              <p:cNvGrpSpPr/>
              <p:nvPr/>
            </p:nvGrpSpPr>
            <p:grpSpPr>
              <a:xfrm>
                <a:off x="0" y="549051"/>
                <a:ext cx="2576364" cy="1270001"/>
                <a:chOff x="0" y="0"/>
                <a:chExt cx="2576363" cy="1270000"/>
              </a:xfrm>
            </p:grpSpPr>
            <p:pic>
              <p:nvPicPr>
                <p:cNvPr id="932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33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3940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34" name="Shape 934"/>
                <p:cNvSpPr/>
                <p:nvPr/>
              </p:nvSpPr>
              <p:spPr>
                <a:xfrm>
                  <a:off x="0" y="0"/>
                  <a:ext cx="2576364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936" name="Shape 936"/>
              <p:cNvSpPr/>
              <p:nvPr/>
            </p:nvSpPr>
            <p:spPr>
              <a:xfrm>
                <a:off x="646832" y="25744"/>
                <a:ext cx="1278982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资源爬虫</a:t>
                </a:r>
              </a:p>
            </p:txBody>
          </p:sp>
        </p:grpSp>
        <p:pic>
          <p:nvPicPr>
            <p:cNvPr id="938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1701" y="2362200"/>
              <a:ext cx="1282701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9" name="Shape 939"/>
            <p:cNvSpPr/>
            <p:nvPr/>
          </p:nvSpPr>
          <p:spPr>
            <a:xfrm>
              <a:off x="3812976" y="2541127"/>
              <a:ext cx="102364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网页存储</a:t>
              </a:r>
            </a:p>
          </p:txBody>
        </p:sp>
        <p:grpSp>
          <p:nvGrpSpPr>
            <p:cNvPr id="942" name="Group 942"/>
            <p:cNvGrpSpPr/>
            <p:nvPr/>
          </p:nvGrpSpPr>
          <p:grpSpPr>
            <a:xfrm>
              <a:off x="4272482" y="2370183"/>
              <a:ext cx="2146302" cy="1282701"/>
              <a:chOff x="-863600" y="431800"/>
              <a:chExt cx="2146300" cy="1282700"/>
            </a:xfrm>
          </p:grpSpPr>
          <p:pic>
            <p:nvPicPr>
              <p:cNvPr id="940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3180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41" name="Shape 941"/>
              <p:cNvSpPr/>
              <p:nvPr/>
            </p:nvSpPr>
            <p:spPr>
              <a:xfrm>
                <a:off x="-863600" y="1238932"/>
                <a:ext cx="1023642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资源存储</a:t>
                </a:r>
              </a:p>
            </p:txBody>
          </p:sp>
        </p:grpSp>
        <p:sp>
          <p:nvSpPr>
            <p:cNvPr id="943" name="Shape 943"/>
            <p:cNvSpPr/>
            <p:nvPr/>
          </p:nvSpPr>
          <p:spPr>
            <a:xfrm>
              <a:off x="3143051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44" name="Shape 944"/>
            <p:cNvSpPr/>
            <p:nvPr/>
          </p:nvSpPr>
          <p:spPr>
            <a:xfrm>
              <a:off x="5726633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945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3849" y="4221398"/>
              <a:ext cx="1012802" cy="10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6" name="Shape 946"/>
            <p:cNvSpPr/>
            <p:nvPr/>
          </p:nvSpPr>
          <p:spPr>
            <a:xfrm>
              <a:off x="3899537" y="1204900"/>
              <a:ext cx="42377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947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87799" y="41960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7" name="Shape 1017"/>
            <p:cNvSpPr/>
            <p:nvPr/>
          </p:nvSpPr>
          <p:spPr>
            <a:xfrm>
              <a:off x="3135630" y="3648710"/>
              <a:ext cx="1289051" cy="74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871"/>
                  </a:lnTo>
                  <a:lnTo>
                    <a:pt x="21600" y="787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4424680" y="3644900"/>
              <a:ext cx="1333500" cy="7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7977"/>
                  </a:lnTo>
                  <a:lnTo>
                    <a:pt x="0" y="7977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950" name="Shape 950"/>
            <p:cNvSpPr/>
            <p:nvPr/>
          </p:nvSpPr>
          <p:spPr>
            <a:xfrm>
              <a:off x="5313884" y="4345575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视觉块</a:t>
              </a:r>
            </a:p>
            <a:p>
              <a:r>
                <a:rPr sz="1266"/>
                <a:t>分割引擎</a:t>
              </a:r>
            </a:p>
          </p:txBody>
        </p:sp>
        <p:pic>
          <p:nvPicPr>
            <p:cNvPr id="951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64309" y="52882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2" name="Shape 952"/>
            <p:cNvSpPr/>
            <p:nvPr/>
          </p:nvSpPr>
          <p:spPr>
            <a:xfrm>
              <a:off x="5289168" y="546068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文本特征</a:t>
              </a:r>
            </a:p>
            <a:p>
              <a:r>
                <a:rPr sz="1266"/>
                <a:t>抽取引擎</a:t>
              </a:r>
            </a:p>
          </p:txBody>
        </p:sp>
        <p:grpSp>
          <p:nvGrpSpPr>
            <p:cNvPr id="955" name="Group 955"/>
            <p:cNvGrpSpPr/>
            <p:nvPr/>
          </p:nvGrpSpPr>
          <p:grpSpPr>
            <a:xfrm>
              <a:off x="5081066" y="8226963"/>
              <a:ext cx="2241867" cy="1282701"/>
              <a:chOff x="0" y="57150"/>
              <a:chExt cx="2241866" cy="1282700"/>
            </a:xfrm>
          </p:grpSpPr>
          <p:pic>
            <p:nvPicPr>
              <p:cNvPr id="953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54" name="Shape 954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grpSp>
          <p:nvGrpSpPr>
            <p:cNvPr id="958" name="Group 958"/>
            <p:cNvGrpSpPr/>
            <p:nvPr/>
          </p:nvGrpSpPr>
          <p:grpSpPr>
            <a:xfrm>
              <a:off x="2459558" y="8226963"/>
              <a:ext cx="2241867" cy="1282701"/>
              <a:chOff x="0" y="57150"/>
              <a:chExt cx="2241866" cy="1282700"/>
            </a:xfrm>
          </p:grpSpPr>
          <p:pic>
            <p:nvPicPr>
              <p:cNvPr id="956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57" name="Shape 957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启发式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pic>
          <p:nvPicPr>
            <p:cNvPr id="959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01701" y="6707922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0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5283" y="675124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1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900" y="2362200"/>
              <a:ext cx="1282700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64" name="Group 964"/>
            <p:cNvGrpSpPr/>
            <p:nvPr/>
          </p:nvGrpSpPr>
          <p:grpSpPr>
            <a:xfrm>
              <a:off x="88900" y="217932"/>
              <a:ext cx="1282700" cy="1567770"/>
              <a:chOff x="0" y="-227919"/>
              <a:chExt cx="1282700" cy="1567769"/>
            </a:xfrm>
          </p:grpSpPr>
          <p:pic>
            <p:nvPicPr>
              <p:cNvPr id="962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63" name="Shape 963"/>
              <p:cNvSpPr/>
              <p:nvPr/>
            </p:nvSpPr>
            <p:spPr>
              <a:xfrm>
                <a:off x="317500" y="-227919"/>
                <a:ext cx="793380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</p:txBody>
          </p:sp>
        </p:grpSp>
        <p:sp>
          <p:nvSpPr>
            <p:cNvPr id="965" name="Shape 965"/>
            <p:cNvSpPr/>
            <p:nvPr/>
          </p:nvSpPr>
          <p:spPr>
            <a:xfrm flipV="1">
              <a:off x="730250" y="3475442"/>
              <a:ext cx="0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66" name="Shape 966"/>
            <p:cNvSpPr/>
            <p:nvPr/>
          </p:nvSpPr>
          <p:spPr>
            <a:xfrm>
              <a:off x="1060843" y="1917201"/>
              <a:ext cx="793381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</a:t>
              </a:r>
            </a:p>
            <a:p>
              <a:r>
                <a:rPr sz="1266"/>
                <a:t>过滤</a:t>
              </a:r>
            </a:p>
          </p:txBody>
        </p:sp>
        <p:sp>
          <p:nvSpPr>
            <p:cNvPr id="1019" name="Shape 1019"/>
            <p:cNvSpPr/>
            <p:nvPr/>
          </p:nvSpPr>
          <p:spPr>
            <a:xfrm>
              <a:off x="1339850" y="1177290"/>
              <a:ext cx="1127760" cy="1826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141" y="21600"/>
                  </a:lnTo>
                  <a:lnTo>
                    <a:pt x="11141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968" name="Shape 968"/>
            <p:cNvSpPr/>
            <p:nvPr/>
          </p:nvSpPr>
          <p:spPr>
            <a:xfrm flipH="1">
              <a:off x="730249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3138170" y="6135370"/>
              <a:ext cx="1263650" cy="77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1012"/>
                  </a:lnTo>
                  <a:lnTo>
                    <a:pt x="21600" y="11012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4401820" y="6135370"/>
              <a:ext cx="1320800" cy="81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0431"/>
                  </a:lnTo>
                  <a:lnTo>
                    <a:pt x="0" y="10431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971" name="Shape 971"/>
            <p:cNvSpPr/>
            <p:nvPr/>
          </p:nvSpPr>
          <p:spPr>
            <a:xfrm flipV="1">
              <a:off x="3110359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972" name="Shape 972"/>
            <p:cNvSpPr/>
            <p:nvPr/>
          </p:nvSpPr>
          <p:spPr>
            <a:xfrm flipV="1">
              <a:off x="5726633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973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84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4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8008547"/>
              <a:ext cx="1460500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Shape 1022"/>
            <p:cNvSpPr/>
            <p:nvPr/>
          </p:nvSpPr>
          <p:spPr>
            <a:xfrm>
              <a:off x="3136899" y="3900170"/>
              <a:ext cx="746761" cy="1912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721360" y="7348219"/>
              <a:ext cx="1804670" cy="765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977" name="Shape 977"/>
            <p:cNvSpPr/>
            <p:nvPr/>
          </p:nvSpPr>
          <p:spPr>
            <a:xfrm>
              <a:off x="1165249" y="6934882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启发式判定</a:t>
              </a:r>
            </a:p>
          </p:txBody>
        </p:sp>
        <p:sp>
          <p:nvSpPr>
            <p:cNvPr id="978" name="Shape 978"/>
            <p:cNvSpPr/>
            <p:nvPr/>
          </p:nvSpPr>
          <p:spPr>
            <a:xfrm>
              <a:off x="6718654" y="6923379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白名单判定</a:t>
              </a:r>
            </a:p>
          </p:txBody>
        </p:sp>
        <p:pic>
          <p:nvPicPr>
            <p:cNvPr id="979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258350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0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399779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1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5412094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4" name="Group 984"/>
            <p:cNvGrpSpPr/>
            <p:nvPr/>
          </p:nvGrpSpPr>
          <p:grpSpPr>
            <a:xfrm>
              <a:off x="10009733" y="1784928"/>
              <a:ext cx="2650908" cy="1282701"/>
              <a:chOff x="0" y="57150"/>
              <a:chExt cx="2650906" cy="1282700"/>
            </a:xfrm>
          </p:grpSpPr>
          <p:pic>
            <p:nvPicPr>
              <p:cNvPr id="982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83" name="Shape 983"/>
              <p:cNvSpPr/>
              <p:nvPr/>
            </p:nvSpPr>
            <p:spPr>
              <a:xfrm>
                <a:off x="1397000" y="370160"/>
                <a:ext cx="1253906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图片特征库</a:t>
                </a:r>
              </a:p>
            </p:txBody>
          </p:sp>
        </p:grpSp>
        <p:sp>
          <p:nvSpPr>
            <p:cNvPr id="985" name="Shape 985"/>
            <p:cNvSpPr/>
            <p:nvPr/>
          </p:nvSpPr>
          <p:spPr>
            <a:xfrm>
              <a:off x="7623708" y="234256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特征图片索引</a:t>
              </a: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336030" y="7391400"/>
              <a:ext cx="1869440" cy="64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987" name="Shape 987"/>
            <p:cNvSpPr/>
            <p:nvPr/>
          </p:nvSpPr>
          <p:spPr>
            <a:xfrm>
              <a:off x="7623708" y="375711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结构特征引擎</a:t>
              </a:r>
            </a:p>
          </p:txBody>
        </p:sp>
        <p:sp>
          <p:nvSpPr>
            <p:cNvPr id="988" name="Shape 988"/>
            <p:cNvSpPr/>
            <p:nvPr/>
          </p:nvSpPr>
          <p:spPr>
            <a:xfrm>
              <a:off x="7687894" y="5171671"/>
              <a:ext cx="129950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VB特征引擎</a:t>
              </a: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6139180" y="3224529"/>
              <a:ext cx="1457961" cy="144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063" y="21600"/>
                  </a:lnTo>
                  <a:lnTo>
                    <a:pt x="1106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990" name="Shape 990"/>
            <p:cNvSpPr/>
            <p:nvPr/>
          </p:nvSpPr>
          <p:spPr>
            <a:xfrm>
              <a:off x="6378599" y="4673915"/>
              <a:ext cx="120396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6139180" y="4673600"/>
              <a:ext cx="1457961" cy="137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45" y="0"/>
                  </a:lnTo>
                  <a:lnTo>
                    <a:pt x="11045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1006" name="Group 1006"/>
            <p:cNvGrpSpPr/>
            <p:nvPr/>
          </p:nvGrpSpPr>
          <p:grpSpPr>
            <a:xfrm>
              <a:off x="8827159" y="3340991"/>
              <a:ext cx="3825597" cy="4091798"/>
              <a:chOff x="0" y="0"/>
              <a:chExt cx="3825595" cy="4091797"/>
            </a:xfrm>
          </p:grpSpPr>
          <p:grpSp>
            <p:nvGrpSpPr>
              <p:cNvPr id="1003" name="Group 1003"/>
              <p:cNvGrpSpPr/>
              <p:nvPr/>
            </p:nvGrpSpPr>
            <p:grpSpPr>
              <a:xfrm>
                <a:off x="739353" y="0"/>
                <a:ext cx="3086242" cy="4091797"/>
                <a:chOff x="0" y="0"/>
                <a:chExt cx="3086241" cy="4091796"/>
              </a:xfrm>
            </p:grpSpPr>
            <p:grpSp>
              <p:nvGrpSpPr>
                <p:cNvPr id="994" name="Group 994"/>
                <p:cNvGrpSpPr/>
                <p:nvPr/>
              </p:nvGrpSpPr>
              <p:grpSpPr>
                <a:xfrm>
                  <a:off x="435335" y="0"/>
                  <a:ext cx="2638206" cy="1282700"/>
                  <a:chOff x="0" y="57150"/>
                  <a:chExt cx="2638204" cy="1282700"/>
                </a:xfrm>
              </p:grpSpPr>
              <p:pic>
                <p:nvPicPr>
                  <p:cNvPr id="992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93" name="Shape 993"/>
                  <p:cNvSpPr/>
                  <p:nvPr/>
                </p:nvSpPr>
                <p:spPr>
                  <a:xfrm>
                    <a:off x="1384299" y="370160"/>
                    <a:ext cx="1253905" cy="65668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图片特征库</a:t>
                    </a:r>
                  </a:p>
                </p:txBody>
              </p:sp>
            </p:grpSp>
            <p:grpSp>
              <p:nvGrpSpPr>
                <p:cNvPr id="997" name="Group 997"/>
                <p:cNvGrpSpPr/>
                <p:nvPr/>
              </p:nvGrpSpPr>
              <p:grpSpPr>
                <a:xfrm>
                  <a:off x="435335" y="1397269"/>
                  <a:ext cx="2428824" cy="1282701"/>
                  <a:chOff x="0" y="57150"/>
                  <a:chExt cx="2428823" cy="1282700"/>
                </a:xfrm>
              </p:grpSpPr>
              <p:pic>
                <p:nvPicPr>
                  <p:cNvPr id="995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96" name="Shape 996"/>
                  <p:cNvSpPr/>
                  <p:nvPr/>
                </p:nvSpPr>
                <p:spPr>
                  <a:xfrm>
                    <a:off x="1359585" y="370161"/>
                    <a:ext cx="1069238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VB特征库</a:t>
                    </a:r>
                  </a:p>
                </p:txBody>
              </p:sp>
            </p:grpSp>
            <p:grpSp>
              <p:nvGrpSpPr>
                <p:cNvPr id="1000" name="Group 1000"/>
                <p:cNvGrpSpPr/>
                <p:nvPr/>
              </p:nvGrpSpPr>
              <p:grpSpPr>
                <a:xfrm>
                  <a:off x="422635" y="2809095"/>
                  <a:ext cx="2663606" cy="1282701"/>
                  <a:chOff x="0" y="57150"/>
                  <a:chExt cx="2663604" cy="1282700"/>
                </a:xfrm>
              </p:grpSpPr>
              <p:pic>
                <p:nvPicPr>
                  <p:cNvPr id="998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99" name="Shape 999"/>
                  <p:cNvSpPr/>
                  <p:nvPr/>
                </p:nvSpPr>
                <p:spPr>
                  <a:xfrm>
                    <a:off x="1409699" y="370161"/>
                    <a:ext cx="1253905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结构特征库</a:t>
                    </a:r>
                  </a:p>
                </p:txBody>
              </p:sp>
            </p:grpSp>
            <p:sp>
              <p:nvSpPr>
                <p:cNvPr id="1027" name="Shape 1027"/>
                <p:cNvSpPr/>
                <p:nvPr/>
              </p:nvSpPr>
              <p:spPr>
                <a:xfrm>
                  <a:off x="5079" y="641350"/>
                  <a:ext cx="584202" cy="2807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 sz="1266"/>
                </a:p>
              </p:txBody>
            </p:sp>
            <p:sp>
              <p:nvSpPr>
                <p:cNvPr id="1002" name="Shape 1002"/>
                <p:cNvSpPr/>
                <p:nvPr/>
              </p:nvSpPr>
              <p:spPr>
                <a:xfrm flipV="1">
                  <a:off x="0" y="2088477"/>
                  <a:ext cx="596900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1004" name="Shape 1004"/>
              <p:cNvSpPr/>
              <p:nvPr/>
            </p:nvSpPr>
            <p:spPr>
              <a:xfrm flipH="1" flipV="1">
                <a:off x="0" y="131558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005" name="Shape 1005"/>
              <p:cNvSpPr/>
              <p:nvPr/>
            </p:nvSpPr>
            <p:spPr>
              <a:xfrm flipH="1">
                <a:off x="0" y="268705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</p:grpSp>
        <p:sp>
          <p:nvSpPr>
            <p:cNvPr id="1028" name="Shape 1028"/>
            <p:cNvSpPr/>
            <p:nvPr/>
          </p:nvSpPr>
          <p:spPr>
            <a:xfrm>
              <a:off x="8823960" y="2425700"/>
              <a:ext cx="1338580" cy="79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153" y="21600"/>
                  </a:lnTo>
                  <a:lnTo>
                    <a:pt x="1215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pic>
          <p:nvPicPr>
            <p:cNvPr id="1008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179275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9" name="Shape 1029"/>
            <p:cNvSpPr/>
            <p:nvPr/>
          </p:nvSpPr>
          <p:spPr>
            <a:xfrm>
              <a:off x="8213090" y="916940"/>
              <a:ext cx="1705610" cy="14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8455049" y="483281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图片特征判定</a:t>
              </a:r>
            </a:p>
          </p:txBody>
        </p:sp>
        <p:pic>
          <p:nvPicPr>
            <p:cNvPr id="1011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2" name="Shape 1012"/>
            <p:cNvSpPr/>
            <p:nvPr/>
          </p:nvSpPr>
          <p:spPr>
            <a:xfrm>
              <a:off x="8605600" y="6711626"/>
              <a:ext cx="1385481" cy="13854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11331270" y="833215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已知模板</a:t>
              </a:r>
            </a:p>
            <a:p>
              <a:r>
                <a:rPr sz="1266"/>
                <a:t>匹配判定</a:t>
              </a:r>
            </a:p>
          </p:txBody>
        </p:sp>
      </p:grpSp>
      <p:sp>
        <p:nvSpPr>
          <p:cNvPr id="1015" name="Shape 1015"/>
          <p:cNvSpPr/>
          <p:nvPr/>
        </p:nvSpPr>
        <p:spPr>
          <a:xfrm>
            <a:off x="2723555" y="987044"/>
            <a:ext cx="2489988" cy="958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6" y="0"/>
                </a:moveTo>
                <a:cubicBezTo>
                  <a:pt x="187" y="0"/>
                  <a:pt x="0" y="485"/>
                  <a:pt x="0" y="1081"/>
                </a:cubicBezTo>
                <a:lnTo>
                  <a:pt x="0" y="20519"/>
                </a:lnTo>
                <a:cubicBezTo>
                  <a:pt x="0" y="21115"/>
                  <a:pt x="187" y="21600"/>
                  <a:pt x="416" y="21600"/>
                </a:cubicBezTo>
                <a:lnTo>
                  <a:pt x="20155" y="21600"/>
                </a:lnTo>
                <a:cubicBezTo>
                  <a:pt x="20385" y="21600"/>
                  <a:pt x="20569" y="21115"/>
                  <a:pt x="20569" y="20519"/>
                </a:cubicBezTo>
                <a:lnTo>
                  <a:pt x="20569" y="13409"/>
                </a:lnTo>
                <a:lnTo>
                  <a:pt x="21600" y="11246"/>
                </a:lnTo>
                <a:lnTo>
                  <a:pt x="20569" y="9084"/>
                </a:lnTo>
                <a:lnTo>
                  <a:pt x="20569" y="1081"/>
                </a:lnTo>
                <a:cubicBezTo>
                  <a:pt x="20569" y="485"/>
                  <a:pt x="20385" y="0"/>
                  <a:pt x="20155" y="0"/>
                </a:cubicBezTo>
                <a:lnTo>
                  <a:pt x="416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sz="1687"/>
              <a:t>1.提高Logo等特征图片识别准确度。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sz="1687"/>
              <a:t>2.图片索引库建立。</a:t>
            </a:r>
          </a:p>
        </p:txBody>
      </p:sp>
      <p:sp>
        <p:nvSpPr>
          <p:cNvPr id="1016" name="Shape 1016"/>
          <p:cNvSpPr/>
          <p:nvPr/>
        </p:nvSpPr>
        <p:spPr>
          <a:xfrm>
            <a:off x="5199293" y="203726"/>
            <a:ext cx="3869315" cy="2525463"/>
          </a:xfrm>
          <a:prstGeom prst="rect">
            <a:avLst/>
          </a:prstGeom>
          <a:ln w="889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53366724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0" animBg="1" advAuto="0"/>
      <p:bldP spid="1016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roup 1118"/>
          <p:cNvGrpSpPr/>
          <p:nvPr/>
        </p:nvGrpSpPr>
        <p:grpSpPr>
          <a:xfrm>
            <a:off x="104906" y="107397"/>
            <a:ext cx="8902014" cy="6668383"/>
            <a:chOff x="0" y="25744"/>
            <a:chExt cx="12660641" cy="9483920"/>
          </a:xfrm>
        </p:grpSpPr>
        <p:grpSp>
          <p:nvGrpSpPr>
            <p:cNvPr id="1035" name="Group 1035"/>
            <p:cNvGrpSpPr/>
            <p:nvPr/>
          </p:nvGrpSpPr>
          <p:grpSpPr>
            <a:xfrm>
              <a:off x="2501701" y="25744"/>
              <a:ext cx="1278984" cy="1793309"/>
              <a:chOff x="0" y="25744"/>
              <a:chExt cx="1278983" cy="1793308"/>
            </a:xfrm>
          </p:grpSpPr>
          <p:grpSp>
            <p:nvGrpSpPr>
              <p:cNvPr id="1033" name="Group 1033"/>
              <p:cNvGrpSpPr/>
              <p:nvPr/>
            </p:nvGrpSpPr>
            <p:grpSpPr>
              <a:xfrm>
                <a:off x="6349" y="549051"/>
                <a:ext cx="1270001" cy="1270001"/>
                <a:chOff x="0" y="0"/>
                <a:chExt cx="1270000" cy="1270000"/>
              </a:xfrm>
            </p:grpSpPr>
            <p:pic>
              <p:nvPicPr>
                <p:cNvPr id="1031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32" name="Shape 1032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1034" name="Shape 1034"/>
              <p:cNvSpPr/>
              <p:nvPr/>
            </p:nvSpPr>
            <p:spPr>
              <a:xfrm>
                <a:off x="0" y="25744"/>
                <a:ext cx="1278983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网页爬虫</a:t>
                </a:r>
              </a:p>
            </p:txBody>
          </p:sp>
        </p:grpSp>
        <p:grpSp>
          <p:nvGrpSpPr>
            <p:cNvPr id="1041" name="Group 1041"/>
            <p:cNvGrpSpPr/>
            <p:nvPr/>
          </p:nvGrpSpPr>
          <p:grpSpPr>
            <a:xfrm>
              <a:off x="4438451" y="25744"/>
              <a:ext cx="2576366" cy="1793309"/>
              <a:chOff x="0" y="25744"/>
              <a:chExt cx="2576364" cy="1793308"/>
            </a:xfrm>
          </p:grpSpPr>
          <p:grpSp>
            <p:nvGrpSpPr>
              <p:cNvPr id="1039" name="Group 1039"/>
              <p:cNvGrpSpPr/>
              <p:nvPr/>
            </p:nvGrpSpPr>
            <p:grpSpPr>
              <a:xfrm>
                <a:off x="0" y="549051"/>
                <a:ext cx="2576364" cy="1270001"/>
                <a:chOff x="0" y="0"/>
                <a:chExt cx="2576363" cy="1270000"/>
              </a:xfrm>
            </p:grpSpPr>
            <p:pic>
              <p:nvPicPr>
                <p:cNvPr id="1036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37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3940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38" name="Shape 1038"/>
                <p:cNvSpPr/>
                <p:nvPr/>
              </p:nvSpPr>
              <p:spPr>
                <a:xfrm>
                  <a:off x="0" y="0"/>
                  <a:ext cx="2576364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1040" name="Shape 1040"/>
              <p:cNvSpPr/>
              <p:nvPr/>
            </p:nvSpPr>
            <p:spPr>
              <a:xfrm>
                <a:off x="646832" y="25744"/>
                <a:ext cx="1278982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资源爬虫</a:t>
                </a:r>
              </a:p>
            </p:txBody>
          </p:sp>
        </p:grpSp>
        <p:pic>
          <p:nvPicPr>
            <p:cNvPr id="1042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1701" y="2362200"/>
              <a:ext cx="1282701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3" name="Shape 1043"/>
            <p:cNvSpPr/>
            <p:nvPr/>
          </p:nvSpPr>
          <p:spPr>
            <a:xfrm>
              <a:off x="3812976" y="2541127"/>
              <a:ext cx="102364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网页存储</a:t>
              </a:r>
            </a:p>
          </p:txBody>
        </p:sp>
        <p:grpSp>
          <p:nvGrpSpPr>
            <p:cNvPr id="1046" name="Group 1046"/>
            <p:cNvGrpSpPr/>
            <p:nvPr/>
          </p:nvGrpSpPr>
          <p:grpSpPr>
            <a:xfrm>
              <a:off x="4272482" y="2370183"/>
              <a:ext cx="2146302" cy="1282701"/>
              <a:chOff x="-863600" y="431800"/>
              <a:chExt cx="2146300" cy="1282700"/>
            </a:xfrm>
          </p:grpSpPr>
          <p:pic>
            <p:nvPicPr>
              <p:cNvPr id="1044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3180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45" name="Shape 1045"/>
              <p:cNvSpPr/>
              <p:nvPr/>
            </p:nvSpPr>
            <p:spPr>
              <a:xfrm>
                <a:off x="-863600" y="1238932"/>
                <a:ext cx="1023642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资源存储</a:t>
                </a:r>
              </a:p>
            </p:txBody>
          </p:sp>
        </p:grpSp>
        <p:sp>
          <p:nvSpPr>
            <p:cNvPr id="1047" name="Shape 1047"/>
            <p:cNvSpPr/>
            <p:nvPr/>
          </p:nvSpPr>
          <p:spPr>
            <a:xfrm>
              <a:off x="3143051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5726633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049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3849" y="4221398"/>
              <a:ext cx="1012802" cy="10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0" name="Shape 1050"/>
            <p:cNvSpPr/>
            <p:nvPr/>
          </p:nvSpPr>
          <p:spPr>
            <a:xfrm>
              <a:off x="3899537" y="1204900"/>
              <a:ext cx="42377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051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87799" y="41960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1" name="Shape 1121"/>
            <p:cNvSpPr/>
            <p:nvPr/>
          </p:nvSpPr>
          <p:spPr>
            <a:xfrm>
              <a:off x="3135630" y="3648710"/>
              <a:ext cx="1289051" cy="74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871"/>
                  </a:lnTo>
                  <a:lnTo>
                    <a:pt x="21600" y="787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4424680" y="3644900"/>
              <a:ext cx="1333500" cy="7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7977"/>
                  </a:lnTo>
                  <a:lnTo>
                    <a:pt x="0" y="7977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5313884" y="4345575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视觉块</a:t>
              </a:r>
            </a:p>
            <a:p>
              <a:r>
                <a:rPr sz="1266"/>
                <a:t>分割引擎</a:t>
              </a:r>
            </a:p>
          </p:txBody>
        </p:sp>
        <p:pic>
          <p:nvPicPr>
            <p:cNvPr id="1055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64309" y="52882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6" name="Shape 1056"/>
            <p:cNvSpPr/>
            <p:nvPr/>
          </p:nvSpPr>
          <p:spPr>
            <a:xfrm>
              <a:off x="5289168" y="546068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文本特征</a:t>
              </a:r>
            </a:p>
            <a:p>
              <a:r>
                <a:rPr sz="1266"/>
                <a:t>抽取引擎</a:t>
              </a:r>
            </a:p>
          </p:txBody>
        </p:sp>
        <p:grpSp>
          <p:nvGrpSpPr>
            <p:cNvPr id="1059" name="Group 1059"/>
            <p:cNvGrpSpPr/>
            <p:nvPr/>
          </p:nvGrpSpPr>
          <p:grpSpPr>
            <a:xfrm>
              <a:off x="5081066" y="8226963"/>
              <a:ext cx="2241867" cy="1282701"/>
              <a:chOff x="0" y="57150"/>
              <a:chExt cx="2241866" cy="1282700"/>
            </a:xfrm>
          </p:grpSpPr>
          <p:pic>
            <p:nvPicPr>
              <p:cNvPr id="1057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58" name="Shape 1058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grpSp>
          <p:nvGrpSpPr>
            <p:cNvPr id="1062" name="Group 1062"/>
            <p:cNvGrpSpPr/>
            <p:nvPr/>
          </p:nvGrpSpPr>
          <p:grpSpPr>
            <a:xfrm>
              <a:off x="2459558" y="8226963"/>
              <a:ext cx="2241867" cy="1282701"/>
              <a:chOff x="0" y="57150"/>
              <a:chExt cx="2241866" cy="1282700"/>
            </a:xfrm>
          </p:grpSpPr>
          <p:pic>
            <p:nvPicPr>
              <p:cNvPr id="1060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61" name="Shape 1061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启发式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pic>
          <p:nvPicPr>
            <p:cNvPr id="1063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01701" y="6707922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4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5283" y="675124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5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900" y="2362200"/>
              <a:ext cx="1282700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68" name="Group 1068"/>
            <p:cNvGrpSpPr/>
            <p:nvPr/>
          </p:nvGrpSpPr>
          <p:grpSpPr>
            <a:xfrm>
              <a:off x="88900" y="217932"/>
              <a:ext cx="1282700" cy="1567770"/>
              <a:chOff x="0" y="-227919"/>
              <a:chExt cx="1282700" cy="1567769"/>
            </a:xfrm>
          </p:grpSpPr>
          <p:pic>
            <p:nvPicPr>
              <p:cNvPr id="1066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67" name="Shape 1067"/>
              <p:cNvSpPr/>
              <p:nvPr/>
            </p:nvSpPr>
            <p:spPr>
              <a:xfrm>
                <a:off x="317500" y="-227919"/>
                <a:ext cx="793380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</p:txBody>
          </p:sp>
        </p:grpSp>
        <p:sp>
          <p:nvSpPr>
            <p:cNvPr id="1069" name="Shape 1069"/>
            <p:cNvSpPr/>
            <p:nvPr/>
          </p:nvSpPr>
          <p:spPr>
            <a:xfrm flipV="1">
              <a:off x="730250" y="3475442"/>
              <a:ext cx="0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1060843" y="1917201"/>
              <a:ext cx="793381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</a:t>
              </a:r>
            </a:p>
            <a:p>
              <a:r>
                <a:rPr sz="1266"/>
                <a:t>过滤</a:t>
              </a: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339850" y="1177290"/>
              <a:ext cx="1127760" cy="1826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141" y="21600"/>
                  </a:lnTo>
                  <a:lnTo>
                    <a:pt x="11141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072" name="Shape 1072"/>
            <p:cNvSpPr/>
            <p:nvPr/>
          </p:nvSpPr>
          <p:spPr>
            <a:xfrm flipH="1">
              <a:off x="730249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3138170" y="6135370"/>
              <a:ext cx="1263650" cy="77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1012"/>
                  </a:lnTo>
                  <a:lnTo>
                    <a:pt x="21600" y="11012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4401820" y="6135370"/>
              <a:ext cx="1320800" cy="81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0431"/>
                  </a:lnTo>
                  <a:lnTo>
                    <a:pt x="0" y="10431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075" name="Shape 1075"/>
            <p:cNvSpPr/>
            <p:nvPr/>
          </p:nvSpPr>
          <p:spPr>
            <a:xfrm flipV="1">
              <a:off x="3110359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076" name="Shape 1076"/>
            <p:cNvSpPr/>
            <p:nvPr/>
          </p:nvSpPr>
          <p:spPr>
            <a:xfrm flipV="1">
              <a:off x="5726633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077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84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8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8008547"/>
              <a:ext cx="1460500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6" name="Shape 1126"/>
            <p:cNvSpPr/>
            <p:nvPr/>
          </p:nvSpPr>
          <p:spPr>
            <a:xfrm>
              <a:off x="3136899" y="3900170"/>
              <a:ext cx="746761" cy="1912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721360" y="7348219"/>
              <a:ext cx="1804670" cy="765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1165249" y="6934882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启发式判定</a:t>
              </a: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6718654" y="6923379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白名单判定</a:t>
              </a:r>
            </a:p>
          </p:txBody>
        </p:sp>
        <p:pic>
          <p:nvPicPr>
            <p:cNvPr id="1083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258350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4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399779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5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5412094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88" name="Group 1088"/>
            <p:cNvGrpSpPr/>
            <p:nvPr/>
          </p:nvGrpSpPr>
          <p:grpSpPr>
            <a:xfrm>
              <a:off x="10009733" y="1784928"/>
              <a:ext cx="2650908" cy="1282701"/>
              <a:chOff x="0" y="57150"/>
              <a:chExt cx="2650906" cy="1282700"/>
            </a:xfrm>
          </p:grpSpPr>
          <p:pic>
            <p:nvPicPr>
              <p:cNvPr id="1086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87" name="Shape 1087"/>
              <p:cNvSpPr/>
              <p:nvPr/>
            </p:nvSpPr>
            <p:spPr>
              <a:xfrm>
                <a:off x="1397000" y="370160"/>
                <a:ext cx="1253906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图片特征库</a:t>
                </a:r>
              </a:p>
            </p:txBody>
          </p:sp>
        </p:grpSp>
        <p:sp>
          <p:nvSpPr>
            <p:cNvPr id="1089" name="Shape 1089"/>
            <p:cNvSpPr/>
            <p:nvPr/>
          </p:nvSpPr>
          <p:spPr>
            <a:xfrm>
              <a:off x="7623708" y="234256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特征图片索引</a:t>
              </a: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6336030" y="7391400"/>
              <a:ext cx="1869440" cy="64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7623708" y="375711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结构特征引擎</a:t>
              </a: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7687894" y="5171671"/>
              <a:ext cx="129950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VB特征引擎</a:t>
              </a: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6139180" y="3224529"/>
              <a:ext cx="1457961" cy="144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063" y="21600"/>
                  </a:lnTo>
                  <a:lnTo>
                    <a:pt x="1106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6378599" y="4673915"/>
              <a:ext cx="120396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6139180" y="4673600"/>
              <a:ext cx="1457961" cy="137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45" y="0"/>
                  </a:lnTo>
                  <a:lnTo>
                    <a:pt x="11045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1110" name="Group 1110"/>
            <p:cNvGrpSpPr/>
            <p:nvPr/>
          </p:nvGrpSpPr>
          <p:grpSpPr>
            <a:xfrm>
              <a:off x="8827159" y="3340991"/>
              <a:ext cx="3825597" cy="4091798"/>
              <a:chOff x="0" y="0"/>
              <a:chExt cx="3825595" cy="4091797"/>
            </a:xfrm>
          </p:grpSpPr>
          <p:grpSp>
            <p:nvGrpSpPr>
              <p:cNvPr id="1107" name="Group 1107"/>
              <p:cNvGrpSpPr/>
              <p:nvPr/>
            </p:nvGrpSpPr>
            <p:grpSpPr>
              <a:xfrm>
                <a:off x="739353" y="0"/>
                <a:ext cx="3086242" cy="4091797"/>
                <a:chOff x="0" y="0"/>
                <a:chExt cx="3086241" cy="4091796"/>
              </a:xfrm>
            </p:grpSpPr>
            <p:grpSp>
              <p:nvGrpSpPr>
                <p:cNvPr id="1098" name="Group 1098"/>
                <p:cNvGrpSpPr/>
                <p:nvPr/>
              </p:nvGrpSpPr>
              <p:grpSpPr>
                <a:xfrm>
                  <a:off x="435335" y="0"/>
                  <a:ext cx="2638206" cy="1282700"/>
                  <a:chOff x="0" y="57150"/>
                  <a:chExt cx="2638204" cy="1282700"/>
                </a:xfrm>
              </p:grpSpPr>
              <p:pic>
                <p:nvPicPr>
                  <p:cNvPr id="1096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097" name="Shape 1097"/>
                  <p:cNvSpPr/>
                  <p:nvPr/>
                </p:nvSpPr>
                <p:spPr>
                  <a:xfrm>
                    <a:off x="1384299" y="370160"/>
                    <a:ext cx="1253905" cy="65668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图片特征库</a:t>
                    </a:r>
                  </a:p>
                </p:txBody>
              </p:sp>
            </p:grpSp>
            <p:grpSp>
              <p:nvGrpSpPr>
                <p:cNvPr id="1101" name="Group 1101"/>
                <p:cNvGrpSpPr/>
                <p:nvPr/>
              </p:nvGrpSpPr>
              <p:grpSpPr>
                <a:xfrm>
                  <a:off x="435335" y="1397269"/>
                  <a:ext cx="2428824" cy="1282701"/>
                  <a:chOff x="0" y="57150"/>
                  <a:chExt cx="2428823" cy="1282700"/>
                </a:xfrm>
              </p:grpSpPr>
              <p:pic>
                <p:nvPicPr>
                  <p:cNvPr id="1099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100" name="Shape 1100"/>
                  <p:cNvSpPr/>
                  <p:nvPr/>
                </p:nvSpPr>
                <p:spPr>
                  <a:xfrm>
                    <a:off x="1359585" y="370161"/>
                    <a:ext cx="1069238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VB特征库</a:t>
                    </a:r>
                  </a:p>
                </p:txBody>
              </p:sp>
            </p:grpSp>
            <p:grpSp>
              <p:nvGrpSpPr>
                <p:cNvPr id="1104" name="Group 1104"/>
                <p:cNvGrpSpPr/>
                <p:nvPr/>
              </p:nvGrpSpPr>
              <p:grpSpPr>
                <a:xfrm>
                  <a:off x="422635" y="2809095"/>
                  <a:ext cx="2663606" cy="1282701"/>
                  <a:chOff x="0" y="57150"/>
                  <a:chExt cx="2663604" cy="1282700"/>
                </a:xfrm>
              </p:grpSpPr>
              <p:pic>
                <p:nvPicPr>
                  <p:cNvPr id="1102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103" name="Shape 1103"/>
                  <p:cNvSpPr/>
                  <p:nvPr/>
                </p:nvSpPr>
                <p:spPr>
                  <a:xfrm>
                    <a:off x="1409699" y="370161"/>
                    <a:ext cx="1253905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结构特征库</a:t>
                    </a:r>
                  </a:p>
                </p:txBody>
              </p:sp>
            </p:grpSp>
            <p:sp>
              <p:nvSpPr>
                <p:cNvPr id="1131" name="Shape 1131"/>
                <p:cNvSpPr/>
                <p:nvPr/>
              </p:nvSpPr>
              <p:spPr>
                <a:xfrm>
                  <a:off x="5079" y="641350"/>
                  <a:ext cx="584202" cy="2807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 sz="1266"/>
                </a:p>
              </p:txBody>
            </p:sp>
            <p:sp>
              <p:nvSpPr>
                <p:cNvPr id="1106" name="Shape 1106"/>
                <p:cNvSpPr/>
                <p:nvPr/>
              </p:nvSpPr>
              <p:spPr>
                <a:xfrm flipV="1">
                  <a:off x="0" y="2088477"/>
                  <a:ext cx="596900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1108" name="Shape 1108"/>
              <p:cNvSpPr/>
              <p:nvPr/>
            </p:nvSpPr>
            <p:spPr>
              <a:xfrm flipH="1" flipV="1">
                <a:off x="0" y="131558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109" name="Shape 1109"/>
              <p:cNvSpPr/>
              <p:nvPr/>
            </p:nvSpPr>
            <p:spPr>
              <a:xfrm flipH="1">
                <a:off x="0" y="268705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</p:grpSp>
        <p:sp>
          <p:nvSpPr>
            <p:cNvPr id="1132" name="Shape 1132"/>
            <p:cNvSpPr/>
            <p:nvPr/>
          </p:nvSpPr>
          <p:spPr>
            <a:xfrm>
              <a:off x="8823960" y="2425700"/>
              <a:ext cx="1338580" cy="79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153" y="21600"/>
                  </a:lnTo>
                  <a:lnTo>
                    <a:pt x="1215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pic>
          <p:nvPicPr>
            <p:cNvPr id="1112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179275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3" name="Shape 1133"/>
            <p:cNvSpPr/>
            <p:nvPr/>
          </p:nvSpPr>
          <p:spPr>
            <a:xfrm>
              <a:off x="8213090" y="916940"/>
              <a:ext cx="1705610" cy="14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8455049" y="483281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图片特征判定</a:t>
              </a:r>
            </a:p>
          </p:txBody>
        </p:sp>
        <p:pic>
          <p:nvPicPr>
            <p:cNvPr id="1115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6" name="Shape 1116"/>
            <p:cNvSpPr/>
            <p:nvPr/>
          </p:nvSpPr>
          <p:spPr>
            <a:xfrm>
              <a:off x="8605600" y="6711626"/>
              <a:ext cx="1385481" cy="13854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31270" y="833215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已知模板</a:t>
              </a:r>
            </a:p>
            <a:p>
              <a:r>
                <a:rPr sz="1266"/>
                <a:t>匹配判定</a:t>
              </a:r>
            </a:p>
          </p:txBody>
        </p:sp>
      </p:grpSp>
      <p:sp>
        <p:nvSpPr>
          <p:cNvPr id="1119" name="Shape 1119"/>
          <p:cNvSpPr/>
          <p:nvPr/>
        </p:nvSpPr>
        <p:spPr>
          <a:xfrm>
            <a:off x="2705695" y="2996224"/>
            <a:ext cx="2489988" cy="1452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6" y="0"/>
                </a:moveTo>
                <a:cubicBezTo>
                  <a:pt x="187" y="0"/>
                  <a:pt x="0" y="320"/>
                  <a:pt x="0" y="714"/>
                </a:cubicBezTo>
                <a:lnTo>
                  <a:pt x="0" y="20886"/>
                </a:lnTo>
                <a:cubicBezTo>
                  <a:pt x="0" y="21280"/>
                  <a:pt x="187" y="21600"/>
                  <a:pt x="416" y="21600"/>
                </a:cubicBezTo>
                <a:lnTo>
                  <a:pt x="20155" y="21600"/>
                </a:lnTo>
                <a:cubicBezTo>
                  <a:pt x="20385" y="21600"/>
                  <a:pt x="20569" y="21280"/>
                  <a:pt x="20569" y="20886"/>
                </a:cubicBezTo>
                <a:lnTo>
                  <a:pt x="20569" y="16194"/>
                </a:lnTo>
                <a:lnTo>
                  <a:pt x="21600" y="14767"/>
                </a:lnTo>
                <a:lnTo>
                  <a:pt x="20569" y="13339"/>
                </a:lnTo>
                <a:lnTo>
                  <a:pt x="20569" y="714"/>
                </a:lnTo>
                <a:cubicBezTo>
                  <a:pt x="20569" y="320"/>
                  <a:pt x="20385" y="0"/>
                  <a:pt x="20155" y="0"/>
                </a:cubicBezTo>
                <a:lnTo>
                  <a:pt x="416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sz="1687"/>
              <a:t>作为辅助判定引擎，对已被判定为仿冒的网站进行更进一步判定。</a:t>
            </a:r>
          </a:p>
        </p:txBody>
      </p:sp>
      <p:sp>
        <p:nvSpPr>
          <p:cNvPr id="1120" name="Shape 1120"/>
          <p:cNvSpPr/>
          <p:nvPr/>
        </p:nvSpPr>
        <p:spPr>
          <a:xfrm>
            <a:off x="5172504" y="2471866"/>
            <a:ext cx="3869315" cy="2827084"/>
          </a:xfrm>
          <a:prstGeom prst="rect">
            <a:avLst/>
          </a:prstGeom>
          <a:ln w="889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411944460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9" grpId="0" animBg="1" advAuto="0"/>
      <p:bldP spid="1120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567777" y="2997334"/>
            <a:ext cx="8167878" cy="3474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			                </a:t>
            </a:r>
            <a:r>
              <a:rPr lang="zh-CN" altLang="en-US" dirty="0" smtClean="0"/>
              <a:t>结束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                                  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42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23344" y="535999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系统架构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85" y="1338524"/>
            <a:ext cx="6571429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4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38" y="225219"/>
            <a:ext cx="6572282" cy="643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2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548852" y="2092973"/>
            <a:ext cx="252548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Task:</a:t>
            </a:r>
          </a:p>
          <a:p>
            <a:r>
              <a:rPr lang="en-US" altLang="zh-CN" sz="1400" dirty="0">
                <a:latin typeface="+mn-ea"/>
              </a:rPr>
              <a:t>{ </a:t>
            </a:r>
            <a:endParaRPr lang="en-US" altLang="zh-CN" sz="1400" dirty="0" smtClean="0">
              <a:latin typeface="+mn-ea"/>
            </a:endParaRPr>
          </a:p>
          <a:p>
            <a:r>
              <a:rPr lang="en-US" altLang="zh-CN" sz="1400" dirty="0" smtClean="0">
                <a:latin typeface="+mn-ea"/>
              </a:rPr>
              <a:t>"</a:t>
            </a:r>
            <a:r>
              <a:rPr lang="en-US" altLang="zh-CN" sz="1400" dirty="0" err="1" smtClean="0">
                <a:solidFill>
                  <a:srgbClr val="00B0F0"/>
                </a:solidFill>
                <a:latin typeface="+mn-ea"/>
              </a:rPr>
              <a:t>user_id</a:t>
            </a:r>
            <a:r>
              <a:rPr lang="en-US" altLang="zh-CN" sz="1400" dirty="0" smtClean="0">
                <a:latin typeface="+mn-ea"/>
              </a:rPr>
              <a:t>": 1, </a:t>
            </a:r>
          </a:p>
          <a:p>
            <a:r>
              <a:rPr lang="en-US" altLang="zh-CN" sz="1400" dirty="0" smtClean="0">
                <a:latin typeface="+mn-ea"/>
              </a:rPr>
              <a:t>"</a:t>
            </a:r>
            <a:r>
              <a:rPr lang="en-US" altLang="zh-CN" sz="1400" dirty="0" err="1" smtClean="0">
                <a:solidFill>
                  <a:srgbClr val="00B0F0"/>
                </a:solidFill>
                <a:latin typeface="+mn-ea"/>
              </a:rPr>
              <a:t>task_list</a:t>
            </a:r>
            <a:r>
              <a:rPr lang="en-US" altLang="zh-CN" sz="1400" dirty="0" smtClean="0">
                <a:latin typeface="+mn-ea"/>
              </a:rPr>
              <a:t>": </a:t>
            </a:r>
          </a:p>
          <a:p>
            <a:r>
              <a:rPr lang="en-US" altLang="zh-CN" sz="1400" dirty="0" smtClean="0">
                <a:latin typeface="+mn-ea"/>
              </a:rPr>
              <a:t>    [ "www.baidu.com" ], </a:t>
            </a:r>
          </a:p>
          <a:p>
            <a:r>
              <a:rPr lang="en-US" altLang="zh-CN" sz="1400" dirty="0" smtClean="0">
                <a:latin typeface="+mn-ea"/>
              </a:rPr>
              <a:t>"</a:t>
            </a:r>
            <a:r>
              <a:rPr lang="en-US" altLang="zh-CN" sz="1400" dirty="0" err="1" smtClean="0">
                <a:solidFill>
                  <a:srgbClr val="00B0F0"/>
                </a:solidFill>
                <a:latin typeface="+mn-ea"/>
              </a:rPr>
              <a:t>cmd</a:t>
            </a:r>
            <a:r>
              <a:rPr lang="en-US" altLang="zh-CN" sz="1400" dirty="0" smtClean="0">
                <a:latin typeface="+mn-ea"/>
              </a:rPr>
              <a:t>": "GRAYS_CHECK", </a:t>
            </a:r>
          </a:p>
          <a:p>
            <a:r>
              <a:rPr lang="en-US" altLang="zh-CN" sz="1400" dirty="0" smtClean="0">
                <a:latin typeface="+mn-ea"/>
              </a:rPr>
              <a:t>"</a:t>
            </a:r>
            <a:r>
              <a:rPr lang="en-US" altLang="zh-CN" sz="1400" dirty="0" err="1" smtClean="0">
                <a:solidFill>
                  <a:srgbClr val="00B0F0"/>
                </a:solidFill>
                <a:latin typeface="+mn-ea"/>
              </a:rPr>
              <a:t>cmd_hash</a:t>
            </a:r>
            <a:r>
              <a:rPr lang="en-US" altLang="zh-CN" sz="1400" dirty="0" smtClean="0">
                <a:latin typeface="+mn-ea"/>
              </a:rPr>
              <a:t>": "55ee83f672c7a</a:t>
            </a:r>
          </a:p>
          <a:p>
            <a:r>
              <a:rPr lang="en-US" altLang="zh-CN" sz="1400" dirty="0" smtClean="0">
                <a:latin typeface="+mn-ea"/>
              </a:rPr>
              <a:t>    7dd6c0f50fc6bd96341", </a:t>
            </a:r>
          </a:p>
          <a:p>
            <a:r>
              <a:rPr lang="en-US" altLang="zh-CN" sz="1400" dirty="0" smtClean="0">
                <a:latin typeface="+mn-ea"/>
              </a:rPr>
              <a:t>"</a:t>
            </a:r>
            <a:r>
              <a:rPr lang="en-US" altLang="zh-CN" sz="1400" dirty="0" err="1" smtClean="0">
                <a:solidFill>
                  <a:srgbClr val="00B0F0"/>
                </a:solidFill>
                <a:latin typeface="+mn-ea"/>
              </a:rPr>
              <a:t>task_name</a:t>
            </a:r>
            <a:r>
              <a:rPr lang="en-US" altLang="zh-CN" sz="1400" dirty="0" smtClean="0">
                <a:latin typeface="+mn-ea"/>
              </a:rPr>
              <a:t>": "CHECK test", </a:t>
            </a:r>
          </a:p>
          <a:p>
            <a:r>
              <a:rPr lang="en-US" altLang="zh-CN" sz="1400" dirty="0" smtClean="0">
                <a:latin typeface="+mn-ea"/>
              </a:rPr>
              <a:t>"</a:t>
            </a:r>
            <a:r>
              <a:rPr lang="en-US" altLang="zh-CN" sz="1400" dirty="0" smtClean="0">
                <a:solidFill>
                  <a:srgbClr val="00B0F0"/>
                </a:solidFill>
                <a:latin typeface="+mn-ea"/>
              </a:rPr>
              <a:t>output</a:t>
            </a:r>
            <a:r>
              <a:rPr lang="en-US" altLang="zh-CN" sz="1400" dirty="0" smtClean="0">
                <a:latin typeface="+mn-ea"/>
              </a:rPr>
              <a:t>": null,</a:t>
            </a:r>
          </a:p>
          <a:p>
            <a:r>
              <a:rPr lang="en-US" altLang="zh-CN" sz="1400" dirty="0" smtClean="0">
                <a:latin typeface="+mn-ea"/>
              </a:rPr>
              <a:t>"</a:t>
            </a:r>
            <a:r>
              <a:rPr lang="en-US" altLang="zh-CN" sz="1400" dirty="0" err="1" smtClean="0">
                <a:solidFill>
                  <a:srgbClr val="00B0F0"/>
                </a:solidFill>
                <a:latin typeface="+mn-ea"/>
              </a:rPr>
              <a:t>task_engine</a:t>
            </a:r>
            <a:r>
              <a:rPr lang="en-US" altLang="zh-CN" sz="1400" dirty="0" smtClean="0">
                <a:latin typeface="+mn-ea"/>
              </a:rPr>
              <a:t>": "04-05-08",</a:t>
            </a:r>
          </a:p>
          <a:p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"</a:t>
            </a:r>
            <a:r>
              <a:rPr lang="en-US" altLang="zh-CN" sz="1400" dirty="0" err="1" smtClean="0">
                <a:solidFill>
                  <a:srgbClr val="FF0000"/>
                </a:solidFill>
                <a:latin typeface="+mn-ea"/>
              </a:rPr>
              <a:t>engine_result</a:t>
            </a:r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": XXX</a:t>
            </a:r>
          </a:p>
          <a:p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		.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		.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	</a:t>
            </a:r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	.</a:t>
            </a:r>
          </a:p>
          <a:p>
            <a:r>
              <a:rPr lang="en-US" altLang="zh-CN" sz="1400" dirty="0" smtClean="0">
                <a:solidFill>
                  <a:srgbClr val="FF0000"/>
                </a:solidFill>
                <a:latin typeface="+mn-ea"/>
              </a:rPr>
              <a:t>		.</a:t>
            </a:r>
          </a:p>
          <a:p>
            <a:r>
              <a:rPr lang="en-US" altLang="zh-CN" sz="1400" dirty="0" smtClean="0">
                <a:latin typeface="+mn-ea"/>
              </a:rPr>
              <a:t>}</a:t>
            </a:r>
            <a:endParaRPr lang="en-US" altLang="zh-CN" sz="14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04" y="268763"/>
            <a:ext cx="6481498" cy="634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23344" y="535999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后台模块</a:t>
            </a:r>
            <a:endParaRPr lang="zh-CN" altLang="en-US" sz="28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89" y="1084977"/>
            <a:ext cx="6242698" cy="55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39283" y="3312717"/>
            <a:ext cx="8766930" cy="888415"/>
          </a:xfrm>
          <a:prstGeom prst="rect">
            <a:avLst/>
          </a:prstGeom>
          <a:gradFill>
            <a:gsLst>
              <a:gs pos="0">
                <a:srgbClr val="DCDEE0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07" name="Shape 307"/>
          <p:cNvSpPr/>
          <p:nvPr/>
        </p:nvSpPr>
        <p:spPr>
          <a:xfrm>
            <a:off x="139283" y="4289847"/>
            <a:ext cx="8766930" cy="1053553"/>
          </a:xfrm>
          <a:prstGeom prst="rect">
            <a:avLst/>
          </a:prstGeom>
          <a:gradFill>
            <a:gsLst>
              <a:gs pos="0">
                <a:srgbClr val="DCDEE0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08" name="Shape 308"/>
          <p:cNvSpPr/>
          <p:nvPr/>
        </p:nvSpPr>
        <p:spPr>
          <a:xfrm>
            <a:off x="139283" y="5421875"/>
            <a:ext cx="8766930" cy="105355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318" name="Group 318"/>
          <p:cNvGrpSpPr/>
          <p:nvPr/>
        </p:nvGrpSpPr>
        <p:grpSpPr>
          <a:xfrm>
            <a:off x="3815284" y="199161"/>
            <a:ext cx="2512194" cy="1614893"/>
            <a:chOff x="0" y="0"/>
            <a:chExt cx="3572896" cy="2296735"/>
          </a:xfrm>
          <a:solidFill>
            <a:srgbClr val="00B0F0"/>
          </a:solidFill>
        </p:grpSpPr>
        <p:sp>
          <p:nvSpPr>
            <p:cNvPr id="309" name="Shape 309"/>
            <p:cNvSpPr/>
            <p:nvPr/>
          </p:nvSpPr>
          <p:spPr>
            <a:xfrm>
              <a:off x="0" y="0"/>
              <a:ext cx="3469730" cy="229673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310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8453" y="158532"/>
              <a:ext cx="952501" cy="9525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</p:pic>
        <p:sp>
          <p:nvSpPr>
            <p:cNvPr id="311" name="Shape 311"/>
            <p:cNvSpPr/>
            <p:nvPr/>
          </p:nvSpPr>
          <p:spPr>
            <a:xfrm>
              <a:off x="351953" y="864065"/>
              <a:ext cx="1023643" cy="37963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网页爬虫</a:t>
              </a:r>
            </a:p>
          </p:txBody>
        </p:sp>
        <p:pic>
          <p:nvPicPr>
            <p:cNvPr id="312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8453" y="1106633"/>
              <a:ext cx="952501" cy="9525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</p:pic>
        <p:sp>
          <p:nvSpPr>
            <p:cNvPr id="313" name="Shape 313"/>
            <p:cNvSpPr/>
            <p:nvPr/>
          </p:nvSpPr>
          <p:spPr>
            <a:xfrm>
              <a:off x="351953" y="1795603"/>
              <a:ext cx="1023643" cy="37963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资源爬虫</a:t>
              </a:r>
            </a:p>
          </p:txBody>
        </p:sp>
        <p:pic>
          <p:nvPicPr>
            <p:cNvPr id="314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31697" y="133513"/>
              <a:ext cx="952501" cy="9525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</p:pic>
        <p:sp>
          <p:nvSpPr>
            <p:cNvPr id="315" name="Shape 315"/>
            <p:cNvSpPr/>
            <p:nvPr/>
          </p:nvSpPr>
          <p:spPr>
            <a:xfrm>
              <a:off x="2549253" y="436217"/>
              <a:ext cx="1023643" cy="37963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 dirty="0" err="1"/>
                <a:t>网页存储</a:t>
              </a:r>
              <a:endParaRPr sz="1266" dirty="0"/>
            </a:p>
          </p:txBody>
        </p:sp>
        <p:pic>
          <p:nvPicPr>
            <p:cNvPr id="316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31697" y="1105115"/>
              <a:ext cx="952501" cy="9525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</p:pic>
        <p:sp>
          <p:nvSpPr>
            <p:cNvPr id="317" name="Shape 317"/>
            <p:cNvSpPr/>
            <p:nvPr/>
          </p:nvSpPr>
          <p:spPr>
            <a:xfrm>
              <a:off x="2549252" y="1393066"/>
              <a:ext cx="1023642" cy="37963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资源存储</a:t>
              </a:r>
            </a:p>
          </p:txBody>
        </p:sp>
      </p:grpSp>
      <p:pic>
        <p:nvPicPr>
          <p:cNvPr id="319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94589" y="3527312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7507967" y="3592149"/>
            <a:ext cx="71974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视觉块</a:t>
            </a:r>
          </a:p>
          <a:p>
            <a:r>
              <a:rPr sz="1266"/>
              <a:t>分割引擎</a:t>
            </a:r>
          </a:p>
        </p:txBody>
      </p:sp>
      <p:pic>
        <p:nvPicPr>
          <p:cNvPr id="32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45179" y="3527312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sp>
        <p:nvSpPr>
          <p:cNvPr id="322" name="Shape 322"/>
          <p:cNvSpPr/>
          <p:nvPr/>
        </p:nvSpPr>
        <p:spPr>
          <a:xfrm>
            <a:off x="3768653" y="3587970"/>
            <a:ext cx="71974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文本特征</a:t>
            </a:r>
          </a:p>
          <a:p>
            <a:r>
              <a:rPr sz="1266"/>
              <a:t>抽取引擎</a:t>
            </a:r>
          </a:p>
        </p:txBody>
      </p:sp>
      <p:pic>
        <p:nvPicPr>
          <p:cNvPr id="32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3891" y="5421875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pic>
        <p:nvPicPr>
          <p:cNvPr id="32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6468" y="5421875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pic>
        <p:nvPicPr>
          <p:cNvPr id="325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07538" y="4523841"/>
            <a:ext cx="669727" cy="669727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</p:pic>
      <p:pic>
        <p:nvPicPr>
          <p:cNvPr id="326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51134" y="4523841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pic>
        <p:nvPicPr>
          <p:cNvPr id="327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8286" y="4527900"/>
            <a:ext cx="669727" cy="669727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</p:pic>
      <p:pic>
        <p:nvPicPr>
          <p:cNvPr id="32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286" y="5425933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325442" y="6054516"/>
            <a:ext cx="557846" cy="26693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白名单</a:t>
            </a:r>
          </a:p>
        </p:txBody>
      </p:sp>
      <p:sp>
        <p:nvSpPr>
          <p:cNvPr id="330" name="Shape 330"/>
          <p:cNvSpPr/>
          <p:nvPr/>
        </p:nvSpPr>
        <p:spPr>
          <a:xfrm>
            <a:off x="557429" y="4273295"/>
            <a:ext cx="557846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白名单</a:t>
            </a:r>
          </a:p>
          <a:p>
            <a:r>
              <a:rPr sz="1266"/>
              <a:t>过滤</a:t>
            </a:r>
          </a:p>
        </p:txBody>
      </p:sp>
      <p:pic>
        <p:nvPicPr>
          <p:cNvPr id="331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00554" y="4523841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pic>
        <p:nvPicPr>
          <p:cNvPr id="332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06196" y="4527900"/>
            <a:ext cx="669727" cy="669727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</p:pic>
      <p:pic>
        <p:nvPicPr>
          <p:cNvPr id="333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97554" y="4523841"/>
            <a:ext cx="669727" cy="669727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</p:pic>
      <p:pic>
        <p:nvPicPr>
          <p:cNvPr id="33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99333" y="5421875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8214583" y="4269236"/>
            <a:ext cx="71974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特征图片</a:t>
            </a:r>
          </a:p>
          <a:p>
            <a:r>
              <a:rPr sz="1266"/>
              <a:t>索引</a:t>
            </a:r>
          </a:p>
        </p:txBody>
      </p:sp>
      <p:sp>
        <p:nvSpPr>
          <p:cNvPr id="336" name="Shape 336"/>
          <p:cNvSpPr/>
          <p:nvPr/>
        </p:nvSpPr>
        <p:spPr>
          <a:xfrm>
            <a:off x="7029636" y="4285812"/>
            <a:ext cx="71974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结构特征</a:t>
            </a:r>
          </a:p>
          <a:p>
            <a:r>
              <a:rPr sz="1266"/>
              <a:t>引擎</a:t>
            </a:r>
          </a:p>
        </p:txBody>
      </p:sp>
      <p:sp>
        <p:nvSpPr>
          <p:cNvPr id="337" name="Shape 337"/>
          <p:cNvSpPr/>
          <p:nvPr/>
        </p:nvSpPr>
        <p:spPr>
          <a:xfrm>
            <a:off x="5196801" y="4251082"/>
            <a:ext cx="589906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 err="1"/>
              <a:t>VB特征</a:t>
            </a:r>
            <a:endParaRPr sz="1266" dirty="0"/>
          </a:p>
          <a:p>
            <a:r>
              <a:rPr sz="1266" dirty="0" err="1"/>
              <a:t>引擎</a:t>
            </a:r>
            <a:endParaRPr sz="1266" dirty="0"/>
          </a:p>
        </p:txBody>
      </p:sp>
      <p:pic>
        <p:nvPicPr>
          <p:cNvPr id="33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41053" y="5421875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pic>
        <p:nvPicPr>
          <p:cNvPr id="33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91326" y="5421875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pic>
        <p:nvPicPr>
          <p:cNvPr id="34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1057" y="5421875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6765786" y="6042188"/>
            <a:ext cx="881653" cy="46172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仿冒网站</a:t>
            </a:r>
          </a:p>
          <a:p>
            <a:r>
              <a:rPr sz="1266"/>
              <a:t>结构特征库</a:t>
            </a:r>
          </a:p>
        </p:txBody>
      </p:sp>
      <p:sp>
        <p:nvSpPr>
          <p:cNvPr id="342" name="Shape 342"/>
          <p:cNvSpPr/>
          <p:nvPr/>
        </p:nvSpPr>
        <p:spPr>
          <a:xfrm>
            <a:off x="5218598" y="6042355"/>
            <a:ext cx="751809" cy="46172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仿冒网站</a:t>
            </a:r>
          </a:p>
          <a:p>
            <a:r>
              <a:rPr sz="1266"/>
              <a:t>VB特征库</a:t>
            </a:r>
          </a:p>
        </p:txBody>
      </p:sp>
      <p:sp>
        <p:nvSpPr>
          <p:cNvPr id="343" name="Shape 343"/>
          <p:cNvSpPr/>
          <p:nvPr/>
        </p:nvSpPr>
        <p:spPr>
          <a:xfrm>
            <a:off x="6115975" y="6042355"/>
            <a:ext cx="881653" cy="46172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仿冒网站</a:t>
            </a:r>
          </a:p>
          <a:p>
            <a:r>
              <a:rPr sz="1266"/>
              <a:t>图片特征库</a:t>
            </a:r>
          </a:p>
        </p:txBody>
      </p:sp>
      <p:sp>
        <p:nvSpPr>
          <p:cNvPr id="344" name="Shape 344"/>
          <p:cNvSpPr/>
          <p:nvPr/>
        </p:nvSpPr>
        <p:spPr>
          <a:xfrm>
            <a:off x="7764096" y="6042355"/>
            <a:ext cx="881653" cy="46172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被保护网站</a:t>
            </a:r>
          </a:p>
          <a:p>
            <a:r>
              <a:rPr sz="1266"/>
              <a:t>图片特征库</a:t>
            </a:r>
          </a:p>
        </p:txBody>
      </p:sp>
      <p:sp>
        <p:nvSpPr>
          <p:cNvPr id="345" name="Shape 345"/>
          <p:cNvSpPr/>
          <p:nvPr/>
        </p:nvSpPr>
        <p:spPr>
          <a:xfrm>
            <a:off x="3768653" y="6042355"/>
            <a:ext cx="881653" cy="46172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被保护网站</a:t>
            </a:r>
          </a:p>
          <a:p>
            <a:r>
              <a:rPr sz="1266"/>
              <a:t>知识库</a:t>
            </a:r>
          </a:p>
        </p:txBody>
      </p:sp>
      <p:sp>
        <p:nvSpPr>
          <p:cNvPr id="346" name="Shape 346"/>
          <p:cNvSpPr/>
          <p:nvPr/>
        </p:nvSpPr>
        <p:spPr>
          <a:xfrm>
            <a:off x="2176247" y="6042355"/>
            <a:ext cx="557846" cy="46172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启发式</a:t>
            </a:r>
          </a:p>
          <a:p>
            <a:r>
              <a:rPr sz="1266"/>
              <a:t>知识库</a:t>
            </a:r>
          </a:p>
        </p:txBody>
      </p:sp>
      <p:sp>
        <p:nvSpPr>
          <p:cNvPr id="347" name="Shape 347"/>
          <p:cNvSpPr/>
          <p:nvPr/>
        </p:nvSpPr>
        <p:spPr>
          <a:xfrm>
            <a:off x="2203637" y="4264031"/>
            <a:ext cx="881653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 err="1"/>
              <a:t>启发式判定</a:t>
            </a:r>
            <a:endParaRPr sz="1266" dirty="0"/>
          </a:p>
          <a:p>
            <a:r>
              <a:rPr sz="1266" dirty="0" err="1"/>
              <a:t>引擎</a:t>
            </a:r>
            <a:endParaRPr sz="1266" dirty="0"/>
          </a:p>
        </p:txBody>
      </p:sp>
      <p:sp>
        <p:nvSpPr>
          <p:cNvPr id="348" name="Shape 348"/>
          <p:cNvSpPr/>
          <p:nvPr/>
        </p:nvSpPr>
        <p:spPr>
          <a:xfrm>
            <a:off x="3768653" y="4269236"/>
            <a:ext cx="881653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被保护判定</a:t>
            </a:r>
          </a:p>
          <a:p>
            <a:r>
              <a:rPr sz="1266"/>
              <a:t>引擎</a:t>
            </a:r>
          </a:p>
        </p:txBody>
      </p:sp>
      <p:pic>
        <p:nvPicPr>
          <p:cNvPr id="34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5179" y="5421875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sp>
        <p:nvSpPr>
          <p:cNvPr id="350" name="Shape 350"/>
          <p:cNvSpPr/>
          <p:nvPr/>
        </p:nvSpPr>
        <p:spPr>
          <a:xfrm>
            <a:off x="3052272" y="6028961"/>
            <a:ext cx="557846" cy="46172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Whois</a:t>
            </a:r>
          </a:p>
          <a:p>
            <a:r>
              <a:rPr sz="1266"/>
              <a:t>知识库</a:t>
            </a:r>
          </a:p>
        </p:txBody>
      </p:sp>
      <p:pic>
        <p:nvPicPr>
          <p:cNvPr id="35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754" y="5425933"/>
            <a:ext cx="669727" cy="6697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sp>
        <p:nvSpPr>
          <p:cNvPr id="352" name="Shape 352"/>
          <p:cNvSpPr/>
          <p:nvPr/>
        </p:nvSpPr>
        <p:spPr>
          <a:xfrm>
            <a:off x="1100910" y="6054516"/>
            <a:ext cx="557846" cy="26693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黑名单</a:t>
            </a:r>
          </a:p>
        </p:txBody>
      </p:sp>
      <p:pic>
        <p:nvPicPr>
          <p:cNvPr id="353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5859" y="4527900"/>
            <a:ext cx="669727" cy="669727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139283" y="2336898"/>
            <a:ext cx="8766930" cy="888415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5" name="Shape 355"/>
          <p:cNvSpPr/>
          <p:nvPr/>
        </p:nvSpPr>
        <p:spPr>
          <a:xfrm>
            <a:off x="1319748" y="4269236"/>
            <a:ext cx="557846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黑名单</a:t>
            </a:r>
          </a:p>
          <a:p>
            <a:r>
              <a:rPr sz="1266"/>
              <a:t>过滤</a:t>
            </a:r>
          </a:p>
        </p:txBody>
      </p:sp>
      <p:sp>
        <p:nvSpPr>
          <p:cNvPr id="356" name="Shape 356"/>
          <p:cNvSpPr/>
          <p:nvPr/>
        </p:nvSpPr>
        <p:spPr>
          <a:xfrm flipV="1">
            <a:off x="527903" y="5045273"/>
            <a:ext cx="1" cy="4286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7" name="Shape 357"/>
          <p:cNvSpPr/>
          <p:nvPr/>
        </p:nvSpPr>
        <p:spPr>
          <a:xfrm flipV="1">
            <a:off x="1300722" y="5045273"/>
            <a:ext cx="1" cy="4286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8" name="Shape 358"/>
          <p:cNvSpPr/>
          <p:nvPr/>
        </p:nvSpPr>
        <p:spPr>
          <a:xfrm flipV="1">
            <a:off x="2377624" y="5057158"/>
            <a:ext cx="398541" cy="39854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9" name="Shape 359"/>
          <p:cNvSpPr/>
          <p:nvPr/>
        </p:nvSpPr>
        <p:spPr>
          <a:xfrm flipH="1" flipV="1">
            <a:off x="2834182" y="5059909"/>
            <a:ext cx="411330" cy="4113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60" name="Shape 360"/>
          <p:cNvSpPr/>
          <p:nvPr/>
        </p:nvSpPr>
        <p:spPr>
          <a:xfrm flipV="1">
            <a:off x="3321184" y="5066303"/>
            <a:ext cx="398542" cy="398541"/>
          </a:xfrm>
          <a:prstGeom prst="line">
            <a:avLst/>
          </a:prstGeom>
          <a:ln w="25400">
            <a:solidFill>
              <a:srgbClr val="00B0F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61" name="Shape 361"/>
          <p:cNvSpPr/>
          <p:nvPr/>
        </p:nvSpPr>
        <p:spPr>
          <a:xfrm flipH="1" flipV="1">
            <a:off x="3778127" y="5059909"/>
            <a:ext cx="411330" cy="411330"/>
          </a:xfrm>
          <a:prstGeom prst="line">
            <a:avLst/>
          </a:prstGeom>
          <a:ln w="25400">
            <a:solidFill>
              <a:srgbClr val="00B0F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62" name="Shape 362"/>
          <p:cNvSpPr/>
          <p:nvPr/>
        </p:nvSpPr>
        <p:spPr>
          <a:xfrm flipV="1">
            <a:off x="5508373" y="5057158"/>
            <a:ext cx="398541" cy="39854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63" name="Shape 363"/>
          <p:cNvSpPr/>
          <p:nvPr/>
        </p:nvSpPr>
        <p:spPr>
          <a:xfrm flipH="1" flipV="1">
            <a:off x="5927653" y="5050764"/>
            <a:ext cx="411330" cy="4113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64" name="Shape 364"/>
          <p:cNvSpPr/>
          <p:nvPr/>
        </p:nvSpPr>
        <p:spPr>
          <a:xfrm flipV="1">
            <a:off x="7029452" y="5045273"/>
            <a:ext cx="1" cy="428625"/>
          </a:xfrm>
          <a:prstGeom prst="line">
            <a:avLst/>
          </a:prstGeom>
          <a:ln w="25400">
            <a:solidFill>
              <a:srgbClr val="92D05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65" name="Shape 365"/>
          <p:cNvSpPr/>
          <p:nvPr/>
        </p:nvSpPr>
        <p:spPr>
          <a:xfrm flipV="1">
            <a:off x="8135417" y="5045273"/>
            <a:ext cx="1" cy="428625"/>
          </a:xfrm>
          <a:prstGeom prst="line">
            <a:avLst/>
          </a:prstGeom>
          <a:ln w="25400">
            <a:solidFill>
              <a:srgbClr val="00B0F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6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5028" y="2659601"/>
            <a:ext cx="285751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7847" y="2662943"/>
            <a:ext cx="285751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99526" y="2659601"/>
            <a:ext cx="285751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43122" y="2659601"/>
            <a:ext cx="285751" cy="28575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pic>
        <p:nvPicPr>
          <p:cNvPr id="370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80612" y="2659601"/>
            <a:ext cx="285751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01216" y="2663661"/>
            <a:ext cx="285751" cy="28575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pic>
        <p:nvPicPr>
          <p:cNvPr id="372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92542" y="2638230"/>
            <a:ext cx="285751" cy="28575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pic>
        <p:nvPicPr>
          <p:cNvPr id="373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0717" y="1162847"/>
            <a:ext cx="713995" cy="713995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625102" y="2571612"/>
            <a:ext cx="71974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白名单</a:t>
            </a:r>
          </a:p>
          <a:p>
            <a:r>
              <a:rPr sz="1266"/>
              <a:t>匹配接口</a:t>
            </a:r>
          </a:p>
        </p:txBody>
      </p:sp>
      <p:sp>
        <p:nvSpPr>
          <p:cNvPr id="375" name="Shape 375"/>
          <p:cNvSpPr/>
          <p:nvPr/>
        </p:nvSpPr>
        <p:spPr>
          <a:xfrm>
            <a:off x="1461251" y="2571612"/>
            <a:ext cx="71974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黑名单</a:t>
            </a:r>
          </a:p>
          <a:p>
            <a:r>
              <a:rPr sz="1266"/>
              <a:t>匹配接口</a:t>
            </a:r>
          </a:p>
        </p:txBody>
      </p:sp>
      <p:sp>
        <p:nvSpPr>
          <p:cNvPr id="376" name="Shape 376"/>
          <p:cNvSpPr/>
          <p:nvPr/>
        </p:nvSpPr>
        <p:spPr>
          <a:xfrm flipH="1">
            <a:off x="527903" y="2982515"/>
            <a:ext cx="1" cy="15488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77" name="Shape 377"/>
          <p:cNvSpPr/>
          <p:nvPr/>
        </p:nvSpPr>
        <p:spPr>
          <a:xfrm flipH="1">
            <a:off x="1300722" y="2982515"/>
            <a:ext cx="1" cy="15488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78" name="Shape 378"/>
          <p:cNvSpPr/>
          <p:nvPr/>
        </p:nvSpPr>
        <p:spPr>
          <a:xfrm>
            <a:off x="2868219" y="2982515"/>
            <a:ext cx="277775" cy="5919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79" name="Shape 379"/>
          <p:cNvSpPr/>
          <p:nvPr/>
        </p:nvSpPr>
        <p:spPr>
          <a:xfrm flipH="1">
            <a:off x="2859344" y="4069398"/>
            <a:ext cx="299168" cy="4997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80" name="Shape 380"/>
          <p:cNvSpPr/>
          <p:nvPr/>
        </p:nvSpPr>
        <p:spPr>
          <a:xfrm flipH="1">
            <a:off x="3469337" y="2982516"/>
            <a:ext cx="278068" cy="592749"/>
          </a:xfrm>
          <a:prstGeom prst="line">
            <a:avLst/>
          </a:prstGeom>
          <a:ln w="25400">
            <a:solidFill>
              <a:srgbClr val="00B0F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81" name="Shape 381"/>
          <p:cNvSpPr/>
          <p:nvPr/>
        </p:nvSpPr>
        <p:spPr>
          <a:xfrm>
            <a:off x="3454866" y="4075957"/>
            <a:ext cx="284801" cy="510848"/>
          </a:xfrm>
          <a:prstGeom prst="line">
            <a:avLst/>
          </a:prstGeom>
          <a:ln w="25400">
            <a:solidFill>
              <a:srgbClr val="00B0F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82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09942" y="1165798"/>
            <a:ext cx="740200" cy="74020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pic>
        <p:nvPicPr>
          <p:cNvPr id="383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086567" y="1128330"/>
            <a:ext cx="730372" cy="730372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pic>
        <p:nvPicPr>
          <p:cNvPr id="384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20080" y="1117433"/>
            <a:ext cx="740200" cy="74020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 flipH="1">
            <a:off x="552178" y="1902658"/>
            <a:ext cx="213528" cy="73155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86" name="Shape 386"/>
          <p:cNvSpPr/>
          <p:nvPr/>
        </p:nvSpPr>
        <p:spPr>
          <a:xfrm>
            <a:off x="1145102" y="1905998"/>
            <a:ext cx="102025" cy="7277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87" name="Shape 387"/>
          <p:cNvSpPr/>
          <p:nvPr/>
        </p:nvSpPr>
        <p:spPr>
          <a:xfrm flipV="1">
            <a:off x="1365305" y="868522"/>
            <a:ext cx="2387931" cy="6174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88" name="Shape 388"/>
          <p:cNvSpPr/>
          <p:nvPr/>
        </p:nvSpPr>
        <p:spPr>
          <a:xfrm flipH="1">
            <a:off x="3634486" y="1535897"/>
            <a:ext cx="3030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89" name="Shape 389"/>
          <p:cNvSpPr/>
          <p:nvPr/>
        </p:nvSpPr>
        <p:spPr>
          <a:xfrm>
            <a:off x="6128679" y="1535897"/>
            <a:ext cx="3274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90" name="Shape 390"/>
          <p:cNvSpPr/>
          <p:nvPr/>
        </p:nvSpPr>
        <p:spPr>
          <a:xfrm flipH="1">
            <a:off x="2911414" y="1916551"/>
            <a:ext cx="352312" cy="7457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91" name="Shape 391"/>
          <p:cNvSpPr/>
          <p:nvPr/>
        </p:nvSpPr>
        <p:spPr>
          <a:xfrm>
            <a:off x="3352054" y="1916120"/>
            <a:ext cx="337217" cy="710112"/>
          </a:xfrm>
          <a:prstGeom prst="line">
            <a:avLst/>
          </a:prstGeom>
          <a:ln w="25400">
            <a:solidFill>
              <a:srgbClr val="00B0F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92" name="Shape 392"/>
          <p:cNvSpPr/>
          <p:nvPr/>
        </p:nvSpPr>
        <p:spPr>
          <a:xfrm flipH="1">
            <a:off x="6004078" y="1850810"/>
            <a:ext cx="994988" cy="7789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93" name="Shape 393"/>
          <p:cNvSpPr/>
          <p:nvPr/>
        </p:nvSpPr>
        <p:spPr>
          <a:xfrm>
            <a:off x="7052644" y="1845758"/>
            <a:ext cx="1032052" cy="789115"/>
          </a:xfrm>
          <a:prstGeom prst="line">
            <a:avLst/>
          </a:prstGeom>
          <a:ln w="25400">
            <a:solidFill>
              <a:srgbClr val="00B0F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94" name="Shape 394"/>
          <p:cNvSpPr/>
          <p:nvPr/>
        </p:nvSpPr>
        <p:spPr>
          <a:xfrm>
            <a:off x="7026314" y="1842841"/>
            <a:ext cx="1" cy="792031"/>
          </a:xfrm>
          <a:prstGeom prst="line">
            <a:avLst/>
          </a:prstGeom>
          <a:ln w="25400">
            <a:solidFill>
              <a:srgbClr val="00B0F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95" name="Shape 395"/>
          <p:cNvSpPr/>
          <p:nvPr/>
        </p:nvSpPr>
        <p:spPr>
          <a:xfrm>
            <a:off x="6024005" y="2911037"/>
            <a:ext cx="730145" cy="73014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96" name="Shape 396"/>
          <p:cNvSpPr/>
          <p:nvPr/>
        </p:nvSpPr>
        <p:spPr>
          <a:xfrm>
            <a:off x="7029452" y="2941751"/>
            <a:ext cx="1" cy="669727"/>
          </a:xfrm>
          <a:prstGeom prst="line">
            <a:avLst/>
          </a:prstGeom>
          <a:ln w="25400">
            <a:solidFill>
              <a:srgbClr val="00B0F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97" name="Shape 397"/>
          <p:cNvSpPr/>
          <p:nvPr/>
        </p:nvSpPr>
        <p:spPr>
          <a:xfrm flipH="1">
            <a:off x="7224222" y="2940240"/>
            <a:ext cx="900844" cy="662559"/>
          </a:xfrm>
          <a:prstGeom prst="line">
            <a:avLst/>
          </a:prstGeom>
          <a:ln w="25400">
            <a:solidFill>
              <a:srgbClr val="00B0F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98" name="Shape 398"/>
          <p:cNvSpPr/>
          <p:nvPr/>
        </p:nvSpPr>
        <p:spPr>
          <a:xfrm flipH="1">
            <a:off x="6072909" y="4025878"/>
            <a:ext cx="857865" cy="5737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99" name="Shape 399"/>
          <p:cNvSpPr/>
          <p:nvPr/>
        </p:nvSpPr>
        <p:spPr>
          <a:xfrm>
            <a:off x="7006389" y="4026368"/>
            <a:ext cx="1" cy="581236"/>
          </a:xfrm>
          <a:prstGeom prst="line">
            <a:avLst/>
          </a:prstGeom>
          <a:ln w="25400">
            <a:solidFill>
              <a:srgbClr val="92D05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00" name="Shape 400"/>
          <p:cNvSpPr/>
          <p:nvPr/>
        </p:nvSpPr>
        <p:spPr>
          <a:xfrm>
            <a:off x="7072126" y="4021354"/>
            <a:ext cx="991949" cy="573401"/>
          </a:xfrm>
          <a:prstGeom prst="line">
            <a:avLst/>
          </a:prstGeom>
          <a:ln w="25400">
            <a:solidFill>
              <a:srgbClr val="00B0F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01" name="Shape 401"/>
          <p:cNvSpPr/>
          <p:nvPr/>
        </p:nvSpPr>
        <p:spPr>
          <a:xfrm>
            <a:off x="2943837" y="2571612"/>
            <a:ext cx="71974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启发式</a:t>
            </a:r>
          </a:p>
          <a:p>
            <a:r>
              <a:rPr sz="1266"/>
              <a:t>判定接口</a:t>
            </a:r>
          </a:p>
        </p:txBody>
      </p:sp>
      <p:sp>
        <p:nvSpPr>
          <p:cNvPr id="402" name="Shape 402"/>
          <p:cNvSpPr/>
          <p:nvPr/>
        </p:nvSpPr>
        <p:spPr>
          <a:xfrm>
            <a:off x="3924418" y="2571612"/>
            <a:ext cx="71974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被保护</a:t>
            </a:r>
          </a:p>
          <a:p>
            <a:r>
              <a:rPr sz="1266"/>
              <a:t>判定接口</a:t>
            </a:r>
          </a:p>
        </p:txBody>
      </p:sp>
      <p:sp>
        <p:nvSpPr>
          <p:cNvPr id="403" name="Shape 403"/>
          <p:cNvSpPr/>
          <p:nvPr/>
        </p:nvSpPr>
        <p:spPr>
          <a:xfrm>
            <a:off x="6123150" y="2550241"/>
            <a:ext cx="71974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仿冒VB</a:t>
            </a:r>
          </a:p>
          <a:p>
            <a:r>
              <a:rPr sz="1266"/>
              <a:t>判定接口</a:t>
            </a:r>
          </a:p>
        </p:txBody>
      </p:sp>
      <p:sp>
        <p:nvSpPr>
          <p:cNvPr id="404" name="Shape 404"/>
          <p:cNvSpPr/>
          <p:nvPr/>
        </p:nvSpPr>
        <p:spPr>
          <a:xfrm>
            <a:off x="7159047" y="2546833"/>
            <a:ext cx="71974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仿冒结构</a:t>
            </a:r>
          </a:p>
          <a:p>
            <a:r>
              <a:rPr sz="1266"/>
              <a:t>判定接口</a:t>
            </a:r>
          </a:p>
        </p:txBody>
      </p:sp>
      <p:sp>
        <p:nvSpPr>
          <p:cNvPr id="405" name="Shape 405"/>
          <p:cNvSpPr/>
          <p:nvPr/>
        </p:nvSpPr>
        <p:spPr>
          <a:xfrm>
            <a:off x="8284104" y="2542320"/>
            <a:ext cx="71974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特征图片</a:t>
            </a:r>
          </a:p>
          <a:p>
            <a:r>
              <a:rPr sz="1266"/>
              <a:t>判定接口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385373" y="474752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后台模块详情及完成情况</a:t>
            </a:r>
            <a:endParaRPr lang="zh-CN" altLang="en-US" sz="2000" b="1" dirty="0"/>
          </a:p>
        </p:txBody>
      </p:sp>
      <p:sp>
        <p:nvSpPr>
          <p:cNvPr id="103" name="文本框 102"/>
          <p:cNvSpPr txBox="1"/>
          <p:nvPr/>
        </p:nvSpPr>
        <p:spPr>
          <a:xfrm>
            <a:off x="7195965" y="135947"/>
            <a:ext cx="18582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</a:t>
            </a:r>
            <a:r>
              <a:rPr lang="en-US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待迁移</a:t>
            </a:r>
            <a:endParaRPr lang="en-US" altLang="zh-CN" sz="16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黄色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算法研究</a:t>
            </a:r>
            <a:endParaRPr lang="en-US" altLang="zh-CN" sz="16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未开始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528391" y="4519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备注：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845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9966" y="2826624"/>
            <a:ext cx="7879715" cy="700674"/>
          </a:xfrm>
        </p:spPr>
        <p:txBody>
          <a:bodyPr>
            <a:normAutofit/>
          </a:bodyPr>
          <a:lstStyle/>
          <a:p>
            <a:r>
              <a:rPr lang="zh-CN" altLang="en-US" sz="3300" cap="none" dirty="0" smtClean="0"/>
              <a:t>各引擎介绍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31520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6"/>
          <p:cNvGrpSpPr/>
          <p:nvPr/>
        </p:nvGrpSpPr>
        <p:grpSpPr>
          <a:xfrm>
            <a:off x="104906" y="107397"/>
            <a:ext cx="8902014" cy="6668383"/>
            <a:chOff x="0" y="25744"/>
            <a:chExt cx="12660641" cy="9483920"/>
          </a:xfrm>
        </p:grpSpPr>
        <p:grpSp>
          <p:nvGrpSpPr>
            <p:cNvPr id="123" name="Group 123"/>
            <p:cNvGrpSpPr/>
            <p:nvPr/>
          </p:nvGrpSpPr>
          <p:grpSpPr>
            <a:xfrm>
              <a:off x="2501701" y="25744"/>
              <a:ext cx="1278984" cy="1793309"/>
              <a:chOff x="0" y="25744"/>
              <a:chExt cx="1278983" cy="1793308"/>
            </a:xfrm>
          </p:grpSpPr>
          <p:grpSp>
            <p:nvGrpSpPr>
              <p:cNvPr id="121" name="Group 121"/>
              <p:cNvGrpSpPr/>
              <p:nvPr/>
            </p:nvGrpSpPr>
            <p:grpSpPr>
              <a:xfrm>
                <a:off x="6349" y="549051"/>
                <a:ext cx="1270001" cy="1270001"/>
                <a:chOff x="0" y="0"/>
                <a:chExt cx="1270000" cy="1270000"/>
              </a:xfrm>
            </p:grpSpPr>
            <p:pic>
              <p:nvPicPr>
                <p:cNvPr id="119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20" name="Shape 120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122" name="Shape 122"/>
              <p:cNvSpPr/>
              <p:nvPr/>
            </p:nvSpPr>
            <p:spPr>
              <a:xfrm>
                <a:off x="0" y="25744"/>
                <a:ext cx="1278983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网页爬虫</a:t>
                </a:r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4438451" y="25744"/>
              <a:ext cx="2576366" cy="1793309"/>
              <a:chOff x="0" y="25744"/>
              <a:chExt cx="2576364" cy="1793308"/>
            </a:xfrm>
          </p:grpSpPr>
          <p:grpSp>
            <p:nvGrpSpPr>
              <p:cNvPr id="127" name="Group 127"/>
              <p:cNvGrpSpPr/>
              <p:nvPr/>
            </p:nvGrpSpPr>
            <p:grpSpPr>
              <a:xfrm>
                <a:off x="0" y="549051"/>
                <a:ext cx="2576364" cy="1270001"/>
                <a:chOff x="0" y="0"/>
                <a:chExt cx="2576363" cy="1270000"/>
              </a:xfrm>
            </p:grpSpPr>
            <p:pic>
              <p:nvPicPr>
                <p:cNvPr id="124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25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3940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26" name="Shape 126"/>
                <p:cNvSpPr/>
                <p:nvPr/>
              </p:nvSpPr>
              <p:spPr>
                <a:xfrm>
                  <a:off x="0" y="0"/>
                  <a:ext cx="2576364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128" name="Shape 128"/>
              <p:cNvSpPr/>
              <p:nvPr/>
            </p:nvSpPr>
            <p:spPr>
              <a:xfrm>
                <a:off x="646832" y="25744"/>
                <a:ext cx="1278982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资源爬虫</a:t>
                </a:r>
              </a:p>
            </p:txBody>
          </p:sp>
        </p:grpSp>
        <p:pic>
          <p:nvPicPr>
            <p:cNvPr id="130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1701" y="2362200"/>
              <a:ext cx="1282701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" name="Shape 131"/>
            <p:cNvSpPr/>
            <p:nvPr/>
          </p:nvSpPr>
          <p:spPr>
            <a:xfrm>
              <a:off x="3812976" y="2541127"/>
              <a:ext cx="102364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网页存储</a:t>
              </a:r>
            </a:p>
          </p:txBody>
        </p:sp>
        <p:grpSp>
          <p:nvGrpSpPr>
            <p:cNvPr id="134" name="Group 134"/>
            <p:cNvGrpSpPr/>
            <p:nvPr/>
          </p:nvGrpSpPr>
          <p:grpSpPr>
            <a:xfrm>
              <a:off x="4272482" y="2370183"/>
              <a:ext cx="2146302" cy="1282701"/>
              <a:chOff x="-863600" y="431800"/>
              <a:chExt cx="2146300" cy="1282700"/>
            </a:xfrm>
          </p:grpSpPr>
          <p:pic>
            <p:nvPicPr>
              <p:cNvPr id="132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3180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3" name="Shape 133"/>
              <p:cNvSpPr/>
              <p:nvPr/>
            </p:nvSpPr>
            <p:spPr>
              <a:xfrm>
                <a:off x="-863600" y="1238932"/>
                <a:ext cx="1023642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资源存储</a:t>
                </a:r>
              </a:p>
            </p:txBody>
          </p:sp>
        </p:grpSp>
        <p:sp>
          <p:nvSpPr>
            <p:cNvPr id="135" name="Shape 135"/>
            <p:cNvSpPr/>
            <p:nvPr/>
          </p:nvSpPr>
          <p:spPr>
            <a:xfrm>
              <a:off x="3143051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36" name="Shape 136"/>
            <p:cNvSpPr/>
            <p:nvPr/>
          </p:nvSpPr>
          <p:spPr>
            <a:xfrm>
              <a:off x="5726633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37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3849" y="4221398"/>
              <a:ext cx="1012802" cy="10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Shape 138"/>
            <p:cNvSpPr/>
            <p:nvPr/>
          </p:nvSpPr>
          <p:spPr>
            <a:xfrm>
              <a:off x="3899537" y="1204900"/>
              <a:ext cx="42377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39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87799" y="41960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Shape 207"/>
            <p:cNvSpPr/>
            <p:nvPr/>
          </p:nvSpPr>
          <p:spPr>
            <a:xfrm>
              <a:off x="3135630" y="3648710"/>
              <a:ext cx="1289051" cy="74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871"/>
                  </a:lnTo>
                  <a:lnTo>
                    <a:pt x="21600" y="787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208" name="Shape 208"/>
            <p:cNvSpPr/>
            <p:nvPr/>
          </p:nvSpPr>
          <p:spPr>
            <a:xfrm>
              <a:off x="4424680" y="3644900"/>
              <a:ext cx="1333500" cy="7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7977"/>
                  </a:lnTo>
                  <a:lnTo>
                    <a:pt x="0" y="7977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42" name="Shape 142"/>
            <p:cNvSpPr/>
            <p:nvPr/>
          </p:nvSpPr>
          <p:spPr>
            <a:xfrm>
              <a:off x="5313884" y="4345575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视觉块</a:t>
              </a:r>
            </a:p>
            <a:p>
              <a:r>
                <a:rPr sz="1266"/>
                <a:t>分割引擎</a:t>
              </a:r>
            </a:p>
          </p:txBody>
        </p:sp>
        <p:pic>
          <p:nvPicPr>
            <p:cNvPr id="143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64309" y="52882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" name="Shape 144"/>
            <p:cNvSpPr/>
            <p:nvPr/>
          </p:nvSpPr>
          <p:spPr>
            <a:xfrm>
              <a:off x="5289168" y="546068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文本特征</a:t>
              </a:r>
            </a:p>
            <a:p>
              <a:r>
                <a:rPr sz="1266"/>
                <a:t>抽取引擎</a:t>
              </a:r>
            </a:p>
          </p:txBody>
        </p:sp>
        <p:grpSp>
          <p:nvGrpSpPr>
            <p:cNvPr id="147" name="Group 147"/>
            <p:cNvGrpSpPr/>
            <p:nvPr/>
          </p:nvGrpSpPr>
          <p:grpSpPr>
            <a:xfrm>
              <a:off x="5081066" y="8226963"/>
              <a:ext cx="2241867" cy="1282701"/>
              <a:chOff x="0" y="57150"/>
              <a:chExt cx="2241866" cy="1282700"/>
            </a:xfrm>
          </p:grpSpPr>
          <p:pic>
            <p:nvPicPr>
              <p:cNvPr id="145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6" name="Shape 146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2459558" y="8226963"/>
              <a:ext cx="2241867" cy="1282701"/>
              <a:chOff x="0" y="57150"/>
              <a:chExt cx="2241866" cy="1282700"/>
            </a:xfrm>
          </p:grpSpPr>
          <p:pic>
            <p:nvPicPr>
              <p:cNvPr id="148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9" name="Shape 149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启发式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pic>
          <p:nvPicPr>
            <p:cNvPr id="151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01701" y="6707922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5283" y="675124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900" y="2362200"/>
              <a:ext cx="1282700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6" name="Group 156"/>
            <p:cNvGrpSpPr/>
            <p:nvPr/>
          </p:nvGrpSpPr>
          <p:grpSpPr>
            <a:xfrm>
              <a:off x="88900" y="217932"/>
              <a:ext cx="1282700" cy="1567770"/>
              <a:chOff x="0" y="-227919"/>
              <a:chExt cx="1282700" cy="1567769"/>
            </a:xfrm>
          </p:grpSpPr>
          <p:pic>
            <p:nvPicPr>
              <p:cNvPr id="154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5" name="Shape 155"/>
              <p:cNvSpPr/>
              <p:nvPr/>
            </p:nvSpPr>
            <p:spPr>
              <a:xfrm>
                <a:off x="317500" y="-227919"/>
                <a:ext cx="793380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</p:txBody>
          </p:sp>
        </p:grpSp>
        <p:sp>
          <p:nvSpPr>
            <p:cNvPr id="157" name="Shape 157"/>
            <p:cNvSpPr/>
            <p:nvPr/>
          </p:nvSpPr>
          <p:spPr>
            <a:xfrm flipV="1">
              <a:off x="730250" y="3475442"/>
              <a:ext cx="0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060843" y="1917201"/>
              <a:ext cx="793381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</a:t>
              </a:r>
            </a:p>
            <a:p>
              <a:r>
                <a:rPr sz="1266"/>
                <a:t>过滤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339850" y="1177290"/>
              <a:ext cx="1127760" cy="1826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141" y="21600"/>
                  </a:lnTo>
                  <a:lnTo>
                    <a:pt x="11141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60" name="Shape 160"/>
            <p:cNvSpPr/>
            <p:nvPr/>
          </p:nvSpPr>
          <p:spPr>
            <a:xfrm flipH="1">
              <a:off x="730249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10" name="Shape 210"/>
            <p:cNvSpPr/>
            <p:nvPr/>
          </p:nvSpPr>
          <p:spPr>
            <a:xfrm>
              <a:off x="3138170" y="6135370"/>
              <a:ext cx="1263650" cy="77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1012"/>
                  </a:lnTo>
                  <a:lnTo>
                    <a:pt x="21600" y="11012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211" name="Shape 211"/>
            <p:cNvSpPr/>
            <p:nvPr/>
          </p:nvSpPr>
          <p:spPr>
            <a:xfrm>
              <a:off x="4401820" y="6135370"/>
              <a:ext cx="1320800" cy="81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0431"/>
                  </a:lnTo>
                  <a:lnTo>
                    <a:pt x="0" y="10431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63" name="Shape 163"/>
            <p:cNvSpPr/>
            <p:nvPr/>
          </p:nvSpPr>
          <p:spPr>
            <a:xfrm flipV="1">
              <a:off x="3110359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64" name="Shape 164"/>
            <p:cNvSpPr/>
            <p:nvPr/>
          </p:nvSpPr>
          <p:spPr>
            <a:xfrm flipV="1">
              <a:off x="5726633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65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84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8008547"/>
              <a:ext cx="1460500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Shape 212"/>
            <p:cNvSpPr/>
            <p:nvPr/>
          </p:nvSpPr>
          <p:spPr>
            <a:xfrm>
              <a:off x="3136899" y="3900170"/>
              <a:ext cx="746761" cy="1912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213" name="Shape 213"/>
            <p:cNvSpPr/>
            <p:nvPr/>
          </p:nvSpPr>
          <p:spPr>
            <a:xfrm>
              <a:off x="721360" y="7348219"/>
              <a:ext cx="1804670" cy="765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69" name="Shape 169"/>
            <p:cNvSpPr/>
            <p:nvPr/>
          </p:nvSpPr>
          <p:spPr>
            <a:xfrm>
              <a:off x="1165249" y="6934882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启发式判定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6718654" y="6923379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白名单判定</a:t>
              </a:r>
            </a:p>
          </p:txBody>
        </p:sp>
        <p:pic>
          <p:nvPicPr>
            <p:cNvPr id="171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258350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399779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5412094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Group 176"/>
            <p:cNvGrpSpPr/>
            <p:nvPr/>
          </p:nvGrpSpPr>
          <p:grpSpPr>
            <a:xfrm>
              <a:off x="10009733" y="1784928"/>
              <a:ext cx="2650908" cy="1282701"/>
              <a:chOff x="0" y="57150"/>
              <a:chExt cx="2650906" cy="1282700"/>
            </a:xfrm>
          </p:grpSpPr>
          <p:pic>
            <p:nvPicPr>
              <p:cNvPr id="174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5" name="Shape 175"/>
              <p:cNvSpPr/>
              <p:nvPr/>
            </p:nvSpPr>
            <p:spPr>
              <a:xfrm>
                <a:off x="1397000" y="370160"/>
                <a:ext cx="1253906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图片特征库</a:t>
                </a:r>
              </a:p>
            </p:txBody>
          </p:sp>
        </p:grpSp>
        <p:sp>
          <p:nvSpPr>
            <p:cNvPr id="177" name="Shape 177"/>
            <p:cNvSpPr/>
            <p:nvPr/>
          </p:nvSpPr>
          <p:spPr>
            <a:xfrm>
              <a:off x="7623708" y="234256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特征图片索引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6336030" y="7391400"/>
              <a:ext cx="1869440" cy="64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79" name="Shape 179"/>
            <p:cNvSpPr/>
            <p:nvPr/>
          </p:nvSpPr>
          <p:spPr>
            <a:xfrm>
              <a:off x="7623708" y="375711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结构特征引擎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7687894" y="5171671"/>
              <a:ext cx="129950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VB特征引擎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6139180" y="3224529"/>
              <a:ext cx="1457961" cy="144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063" y="21600"/>
                  </a:lnTo>
                  <a:lnTo>
                    <a:pt x="1106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182" name="Shape 182"/>
            <p:cNvSpPr/>
            <p:nvPr/>
          </p:nvSpPr>
          <p:spPr>
            <a:xfrm>
              <a:off x="6378599" y="4673915"/>
              <a:ext cx="120396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16" name="Shape 216"/>
            <p:cNvSpPr/>
            <p:nvPr/>
          </p:nvSpPr>
          <p:spPr>
            <a:xfrm>
              <a:off x="6139180" y="4673600"/>
              <a:ext cx="1457961" cy="137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45" y="0"/>
                  </a:lnTo>
                  <a:lnTo>
                    <a:pt x="11045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198" name="Group 198"/>
            <p:cNvGrpSpPr/>
            <p:nvPr/>
          </p:nvGrpSpPr>
          <p:grpSpPr>
            <a:xfrm>
              <a:off x="8827159" y="3340991"/>
              <a:ext cx="3825597" cy="4091798"/>
              <a:chOff x="0" y="0"/>
              <a:chExt cx="3825595" cy="4091797"/>
            </a:xfrm>
          </p:grpSpPr>
          <p:grpSp>
            <p:nvGrpSpPr>
              <p:cNvPr id="195" name="Group 195"/>
              <p:cNvGrpSpPr/>
              <p:nvPr/>
            </p:nvGrpSpPr>
            <p:grpSpPr>
              <a:xfrm>
                <a:off x="739353" y="0"/>
                <a:ext cx="3086242" cy="4091797"/>
                <a:chOff x="0" y="0"/>
                <a:chExt cx="3086241" cy="4091796"/>
              </a:xfrm>
            </p:grpSpPr>
            <p:grpSp>
              <p:nvGrpSpPr>
                <p:cNvPr id="186" name="Group 186"/>
                <p:cNvGrpSpPr/>
                <p:nvPr/>
              </p:nvGrpSpPr>
              <p:grpSpPr>
                <a:xfrm>
                  <a:off x="435335" y="0"/>
                  <a:ext cx="2638206" cy="1282700"/>
                  <a:chOff x="0" y="57150"/>
                  <a:chExt cx="2638204" cy="1282700"/>
                </a:xfrm>
              </p:grpSpPr>
              <p:pic>
                <p:nvPicPr>
                  <p:cNvPr id="184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85" name="Shape 185"/>
                  <p:cNvSpPr/>
                  <p:nvPr/>
                </p:nvSpPr>
                <p:spPr>
                  <a:xfrm>
                    <a:off x="1384299" y="370160"/>
                    <a:ext cx="1253905" cy="65668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图片特征库</a:t>
                    </a:r>
                  </a:p>
                </p:txBody>
              </p:sp>
            </p:grpSp>
            <p:grpSp>
              <p:nvGrpSpPr>
                <p:cNvPr id="189" name="Group 189"/>
                <p:cNvGrpSpPr/>
                <p:nvPr/>
              </p:nvGrpSpPr>
              <p:grpSpPr>
                <a:xfrm>
                  <a:off x="435335" y="1397269"/>
                  <a:ext cx="2428824" cy="1282701"/>
                  <a:chOff x="0" y="57150"/>
                  <a:chExt cx="2428823" cy="1282700"/>
                </a:xfrm>
              </p:grpSpPr>
              <p:pic>
                <p:nvPicPr>
                  <p:cNvPr id="187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88" name="Shape 188"/>
                  <p:cNvSpPr/>
                  <p:nvPr/>
                </p:nvSpPr>
                <p:spPr>
                  <a:xfrm>
                    <a:off x="1359585" y="370161"/>
                    <a:ext cx="1069238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VB特征库</a:t>
                    </a:r>
                  </a:p>
                </p:txBody>
              </p:sp>
            </p:grpSp>
            <p:grpSp>
              <p:nvGrpSpPr>
                <p:cNvPr id="192" name="Group 192"/>
                <p:cNvGrpSpPr/>
                <p:nvPr/>
              </p:nvGrpSpPr>
              <p:grpSpPr>
                <a:xfrm>
                  <a:off x="422635" y="2809095"/>
                  <a:ext cx="2663606" cy="1282701"/>
                  <a:chOff x="0" y="57150"/>
                  <a:chExt cx="2663604" cy="1282700"/>
                </a:xfrm>
              </p:grpSpPr>
              <p:pic>
                <p:nvPicPr>
                  <p:cNvPr id="190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91" name="Shape 191"/>
                  <p:cNvSpPr/>
                  <p:nvPr/>
                </p:nvSpPr>
                <p:spPr>
                  <a:xfrm>
                    <a:off x="1409699" y="370161"/>
                    <a:ext cx="1253905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结构特征库</a:t>
                    </a:r>
                  </a:p>
                </p:txBody>
              </p:sp>
            </p:grpSp>
            <p:sp>
              <p:nvSpPr>
                <p:cNvPr id="217" name="Shape 217"/>
                <p:cNvSpPr/>
                <p:nvPr/>
              </p:nvSpPr>
              <p:spPr>
                <a:xfrm>
                  <a:off x="5079" y="641350"/>
                  <a:ext cx="584202" cy="2807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 sz="1266"/>
                </a:p>
              </p:txBody>
            </p:sp>
            <p:sp>
              <p:nvSpPr>
                <p:cNvPr id="194" name="Shape 194"/>
                <p:cNvSpPr/>
                <p:nvPr/>
              </p:nvSpPr>
              <p:spPr>
                <a:xfrm flipV="1">
                  <a:off x="0" y="2088477"/>
                  <a:ext cx="596900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196" name="Shape 196"/>
              <p:cNvSpPr/>
              <p:nvPr/>
            </p:nvSpPr>
            <p:spPr>
              <a:xfrm flipH="1" flipV="1">
                <a:off x="0" y="131558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0" y="268705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</p:grpSp>
        <p:sp>
          <p:nvSpPr>
            <p:cNvPr id="218" name="Shape 218"/>
            <p:cNvSpPr/>
            <p:nvPr/>
          </p:nvSpPr>
          <p:spPr>
            <a:xfrm>
              <a:off x="8823960" y="2425700"/>
              <a:ext cx="1338580" cy="79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153" y="21600"/>
                  </a:lnTo>
                  <a:lnTo>
                    <a:pt x="1215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pic>
          <p:nvPicPr>
            <p:cNvPr id="200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179275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" name="Shape 219"/>
            <p:cNvSpPr/>
            <p:nvPr/>
          </p:nvSpPr>
          <p:spPr>
            <a:xfrm>
              <a:off x="8213090" y="916940"/>
              <a:ext cx="1705610" cy="14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202" name="Shape 202"/>
            <p:cNvSpPr/>
            <p:nvPr/>
          </p:nvSpPr>
          <p:spPr>
            <a:xfrm>
              <a:off x="8455049" y="483281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图片特征判定</a:t>
              </a:r>
            </a:p>
          </p:txBody>
        </p:sp>
        <p:pic>
          <p:nvPicPr>
            <p:cNvPr id="203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Shape 204"/>
            <p:cNvSpPr/>
            <p:nvPr/>
          </p:nvSpPr>
          <p:spPr>
            <a:xfrm>
              <a:off x="8605600" y="6711626"/>
              <a:ext cx="1385481" cy="13854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5" name="Shape 205"/>
            <p:cNvSpPr/>
            <p:nvPr/>
          </p:nvSpPr>
          <p:spPr>
            <a:xfrm>
              <a:off x="11331270" y="833215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已知模板</a:t>
              </a:r>
            </a:p>
            <a:p>
              <a:r>
                <a:rPr sz="1266"/>
                <a:t>匹配判定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0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roup 494"/>
          <p:cNvGrpSpPr/>
          <p:nvPr/>
        </p:nvGrpSpPr>
        <p:grpSpPr>
          <a:xfrm>
            <a:off x="104906" y="107397"/>
            <a:ext cx="8902014" cy="6668383"/>
            <a:chOff x="0" y="25744"/>
            <a:chExt cx="12660641" cy="9483920"/>
          </a:xfrm>
        </p:grpSpPr>
        <p:grpSp>
          <p:nvGrpSpPr>
            <p:cNvPr id="411" name="Group 411"/>
            <p:cNvGrpSpPr/>
            <p:nvPr/>
          </p:nvGrpSpPr>
          <p:grpSpPr>
            <a:xfrm>
              <a:off x="2501701" y="25744"/>
              <a:ext cx="1278984" cy="1793309"/>
              <a:chOff x="0" y="25744"/>
              <a:chExt cx="1278983" cy="1793308"/>
            </a:xfrm>
          </p:grpSpPr>
          <p:grpSp>
            <p:nvGrpSpPr>
              <p:cNvPr id="409" name="Group 409"/>
              <p:cNvGrpSpPr/>
              <p:nvPr/>
            </p:nvGrpSpPr>
            <p:grpSpPr>
              <a:xfrm>
                <a:off x="6349" y="549051"/>
                <a:ext cx="1270001" cy="1270001"/>
                <a:chOff x="0" y="0"/>
                <a:chExt cx="1270000" cy="1270000"/>
              </a:xfrm>
            </p:grpSpPr>
            <p:pic>
              <p:nvPicPr>
                <p:cNvPr id="407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08" name="Shape 408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410" name="Shape 410"/>
              <p:cNvSpPr/>
              <p:nvPr/>
            </p:nvSpPr>
            <p:spPr>
              <a:xfrm>
                <a:off x="0" y="25744"/>
                <a:ext cx="1278983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网页爬虫</a:t>
                </a:r>
              </a:p>
            </p:txBody>
          </p:sp>
        </p:grpSp>
        <p:grpSp>
          <p:nvGrpSpPr>
            <p:cNvPr id="417" name="Group 417"/>
            <p:cNvGrpSpPr/>
            <p:nvPr/>
          </p:nvGrpSpPr>
          <p:grpSpPr>
            <a:xfrm>
              <a:off x="4438451" y="25744"/>
              <a:ext cx="2576366" cy="1793309"/>
              <a:chOff x="0" y="25744"/>
              <a:chExt cx="2576364" cy="1793308"/>
            </a:xfrm>
          </p:grpSpPr>
          <p:grpSp>
            <p:nvGrpSpPr>
              <p:cNvPr id="415" name="Group 415"/>
              <p:cNvGrpSpPr/>
              <p:nvPr/>
            </p:nvGrpSpPr>
            <p:grpSpPr>
              <a:xfrm>
                <a:off x="0" y="549051"/>
                <a:ext cx="2576364" cy="1270001"/>
                <a:chOff x="0" y="0"/>
                <a:chExt cx="2576363" cy="1270000"/>
              </a:xfrm>
            </p:grpSpPr>
            <p:pic>
              <p:nvPicPr>
                <p:cNvPr id="412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859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3" name="pasted-image.tif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394048" y="85948"/>
                  <a:ext cx="1098104" cy="1098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14" name="Shape 414"/>
                <p:cNvSpPr/>
                <p:nvPr/>
              </p:nvSpPr>
              <p:spPr>
                <a:xfrm>
                  <a:off x="0" y="0"/>
                  <a:ext cx="2576364" cy="127000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416" name="Shape 416"/>
              <p:cNvSpPr/>
              <p:nvPr/>
            </p:nvSpPr>
            <p:spPr>
              <a:xfrm>
                <a:off x="646832" y="25744"/>
                <a:ext cx="1278982" cy="4565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300"/>
                </a:lvl1pPr>
              </a:lstStyle>
              <a:p>
                <a:r>
                  <a:rPr sz="1617"/>
                  <a:t>资源爬虫</a:t>
                </a:r>
              </a:p>
            </p:txBody>
          </p:sp>
        </p:grpSp>
        <p:pic>
          <p:nvPicPr>
            <p:cNvPr id="418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1701" y="2362200"/>
              <a:ext cx="1282701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9" name="Shape 419"/>
            <p:cNvSpPr/>
            <p:nvPr/>
          </p:nvSpPr>
          <p:spPr>
            <a:xfrm>
              <a:off x="3812976" y="2541127"/>
              <a:ext cx="102364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网页存储</a:t>
              </a:r>
            </a:p>
          </p:txBody>
        </p:sp>
        <p:grpSp>
          <p:nvGrpSpPr>
            <p:cNvPr id="422" name="Group 422"/>
            <p:cNvGrpSpPr/>
            <p:nvPr/>
          </p:nvGrpSpPr>
          <p:grpSpPr>
            <a:xfrm>
              <a:off x="4272482" y="2370183"/>
              <a:ext cx="2146302" cy="1282701"/>
              <a:chOff x="-863600" y="431800"/>
              <a:chExt cx="2146300" cy="1282700"/>
            </a:xfrm>
          </p:grpSpPr>
          <p:pic>
            <p:nvPicPr>
              <p:cNvPr id="420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3180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1" name="Shape 421"/>
              <p:cNvSpPr/>
              <p:nvPr/>
            </p:nvSpPr>
            <p:spPr>
              <a:xfrm>
                <a:off x="-863600" y="1238932"/>
                <a:ext cx="1023642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资源存储</a:t>
                </a:r>
              </a:p>
            </p:txBody>
          </p:sp>
        </p:grpSp>
        <p:sp>
          <p:nvSpPr>
            <p:cNvPr id="423" name="Shape 423"/>
            <p:cNvSpPr/>
            <p:nvPr/>
          </p:nvSpPr>
          <p:spPr>
            <a:xfrm>
              <a:off x="3143051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24" name="Shape 424"/>
            <p:cNvSpPr/>
            <p:nvPr/>
          </p:nvSpPr>
          <p:spPr>
            <a:xfrm>
              <a:off x="5726633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425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3849" y="4221398"/>
              <a:ext cx="1012802" cy="10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6" name="Shape 426"/>
            <p:cNvSpPr/>
            <p:nvPr/>
          </p:nvSpPr>
          <p:spPr>
            <a:xfrm>
              <a:off x="3899537" y="1204900"/>
              <a:ext cx="42377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427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87799" y="41960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7" name="Shape 497"/>
            <p:cNvSpPr/>
            <p:nvPr/>
          </p:nvSpPr>
          <p:spPr>
            <a:xfrm>
              <a:off x="3135630" y="3648710"/>
              <a:ext cx="1289051" cy="74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871"/>
                  </a:lnTo>
                  <a:lnTo>
                    <a:pt x="21600" y="787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498" name="Shape 498"/>
            <p:cNvSpPr/>
            <p:nvPr/>
          </p:nvSpPr>
          <p:spPr>
            <a:xfrm>
              <a:off x="4424680" y="3644900"/>
              <a:ext cx="1333500" cy="7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7977"/>
                  </a:lnTo>
                  <a:lnTo>
                    <a:pt x="0" y="7977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430" name="Shape 430"/>
            <p:cNvSpPr/>
            <p:nvPr/>
          </p:nvSpPr>
          <p:spPr>
            <a:xfrm>
              <a:off x="5313884" y="4345575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视觉块</a:t>
              </a:r>
            </a:p>
            <a:p>
              <a:r>
                <a:rPr sz="1266"/>
                <a:t>分割引擎</a:t>
              </a:r>
            </a:p>
          </p:txBody>
        </p:sp>
        <p:pic>
          <p:nvPicPr>
            <p:cNvPr id="431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64309" y="528823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2" name="Shape 432"/>
            <p:cNvSpPr/>
            <p:nvPr/>
          </p:nvSpPr>
          <p:spPr>
            <a:xfrm>
              <a:off x="5289168" y="546068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文本特征</a:t>
              </a:r>
            </a:p>
            <a:p>
              <a:r>
                <a:rPr sz="1266"/>
                <a:t>抽取引擎</a:t>
              </a:r>
            </a:p>
          </p:txBody>
        </p:sp>
        <p:grpSp>
          <p:nvGrpSpPr>
            <p:cNvPr id="435" name="Group 435"/>
            <p:cNvGrpSpPr/>
            <p:nvPr/>
          </p:nvGrpSpPr>
          <p:grpSpPr>
            <a:xfrm>
              <a:off x="5081066" y="8226963"/>
              <a:ext cx="2241867" cy="1282701"/>
              <a:chOff x="0" y="57150"/>
              <a:chExt cx="2241866" cy="1282700"/>
            </a:xfrm>
          </p:grpSpPr>
          <p:pic>
            <p:nvPicPr>
              <p:cNvPr id="433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34" name="Shape 434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grpSp>
          <p:nvGrpSpPr>
            <p:cNvPr id="438" name="Group 438"/>
            <p:cNvGrpSpPr/>
            <p:nvPr/>
          </p:nvGrpSpPr>
          <p:grpSpPr>
            <a:xfrm>
              <a:off x="2459558" y="8226963"/>
              <a:ext cx="2241867" cy="1282701"/>
              <a:chOff x="0" y="57150"/>
              <a:chExt cx="2241866" cy="1282700"/>
            </a:xfrm>
          </p:grpSpPr>
          <p:pic>
            <p:nvPicPr>
              <p:cNvPr id="436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37" name="Shape 437"/>
              <p:cNvSpPr/>
              <p:nvPr/>
            </p:nvSpPr>
            <p:spPr>
              <a:xfrm>
                <a:off x="1448485" y="370160"/>
                <a:ext cx="793381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启发式</a:t>
                </a:r>
              </a:p>
              <a:p>
                <a:r>
                  <a:rPr sz="1266"/>
                  <a:t>知识库</a:t>
                </a:r>
              </a:p>
            </p:txBody>
          </p:sp>
        </p:grpSp>
        <p:pic>
          <p:nvPicPr>
            <p:cNvPr id="439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01701" y="6707922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0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5283" y="675124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1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900" y="2362200"/>
              <a:ext cx="1282700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4" name="Group 444"/>
            <p:cNvGrpSpPr/>
            <p:nvPr/>
          </p:nvGrpSpPr>
          <p:grpSpPr>
            <a:xfrm>
              <a:off x="88900" y="217932"/>
              <a:ext cx="1282700" cy="1567770"/>
              <a:chOff x="0" y="-227919"/>
              <a:chExt cx="1282700" cy="1567769"/>
            </a:xfrm>
          </p:grpSpPr>
          <p:pic>
            <p:nvPicPr>
              <p:cNvPr id="442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3" name="Shape 443"/>
              <p:cNvSpPr/>
              <p:nvPr/>
            </p:nvSpPr>
            <p:spPr>
              <a:xfrm>
                <a:off x="317500" y="-227919"/>
                <a:ext cx="793380" cy="3796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</p:txBody>
          </p:sp>
        </p:grpSp>
        <p:sp>
          <p:nvSpPr>
            <p:cNvPr id="445" name="Shape 445"/>
            <p:cNvSpPr/>
            <p:nvPr/>
          </p:nvSpPr>
          <p:spPr>
            <a:xfrm flipV="1">
              <a:off x="730250" y="3475442"/>
              <a:ext cx="0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46" name="Shape 446"/>
            <p:cNvSpPr/>
            <p:nvPr/>
          </p:nvSpPr>
          <p:spPr>
            <a:xfrm>
              <a:off x="1060843" y="1917201"/>
              <a:ext cx="793381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</a:t>
              </a:r>
            </a:p>
            <a:p>
              <a:r>
                <a:rPr sz="1266"/>
                <a:t>过滤</a:t>
              </a:r>
            </a:p>
          </p:txBody>
        </p:sp>
        <p:sp>
          <p:nvSpPr>
            <p:cNvPr id="499" name="Shape 499"/>
            <p:cNvSpPr/>
            <p:nvPr/>
          </p:nvSpPr>
          <p:spPr>
            <a:xfrm>
              <a:off x="1339850" y="1177290"/>
              <a:ext cx="1127760" cy="1826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141" y="21600"/>
                  </a:lnTo>
                  <a:lnTo>
                    <a:pt x="11141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448" name="Shape 448"/>
            <p:cNvSpPr/>
            <p:nvPr/>
          </p:nvSpPr>
          <p:spPr>
            <a:xfrm flipH="1">
              <a:off x="730249" y="18498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500" name="Shape 500"/>
            <p:cNvSpPr/>
            <p:nvPr/>
          </p:nvSpPr>
          <p:spPr>
            <a:xfrm>
              <a:off x="3138170" y="6135370"/>
              <a:ext cx="1263650" cy="77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1012"/>
                  </a:lnTo>
                  <a:lnTo>
                    <a:pt x="21600" y="11012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501" name="Shape 501"/>
            <p:cNvSpPr/>
            <p:nvPr/>
          </p:nvSpPr>
          <p:spPr>
            <a:xfrm>
              <a:off x="4401820" y="6135370"/>
              <a:ext cx="1320800" cy="81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0431"/>
                  </a:lnTo>
                  <a:lnTo>
                    <a:pt x="0" y="10431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451" name="Shape 451"/>
            <p:cNvSpPr/>
            <p:nvPr/>
          </p:nvSpPr>
          <p:spPr>
            <a:xfrm flipV="1">
              <a:off x="3110359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52" name="Shape 452"/>
            <p:cNvSpPr/>
            <p:nvPr/>
          </p:nvSpPr>
          <p:spPr>
            <a:xfrm flipV="1">
              <a:off x="5726633" y="7755342"/>
              <a:ext cx="1" cy="489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453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84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8008547"/>
              <a:ext cx="1460500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2" name="Shape 502"/>
            <p:cNvSpPr/>
            <p:nvPr/>
          </p:nvSpPr>
          <p:spPr>
            <a:xfrm>
              <a:off x="3136899" y="3900170"/>
              <a:ext cx="746761" cy="1912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503" name="Shape 503"/>
            <p:cNvSpPr/>
            <p:nvPr/>
          </p:nvSpPr>
          <p:spPr>
            <a:xfrm>
              <a:off x="721360" y="7348219"/>
              <a:ext cx="1804670" cy="765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457" name="Shape 457"/>
            <p:cNvSpPr/>
            <p:nvPr/>
          </p:nvSpPr>
          <p:spPr>
            <a:xfrm>
              <a:off x="1165249" y="6934882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启发式判定</a:t>
              </a:r>
            </a:p>
          </p:txBody>
        </p:sp>
        <p:sp>
          <p:nvSpPr>
            <p:cNvPr id="458" name="Shape 458"/>
            <p:cNvSpPr/>
            <p:nvPr/>
          </p:nvSpPr>
          <p:spPr>
            <a:xfrm>
              <a:off x="6718654" y="6923379"/>
              <a:ext cx="1253906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白名单判定</a:t>
              </a:r>
            </a:p>
          </p:txBody>
        </p:sp>
        <p:pic>
          <p:nvPicPr>
            <p:cNvPr id="459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2583501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0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3997797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1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72908" y="5412094"/>
              <a:ext cx="1282701" cy="128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4" name="Group 464"/>
            <p:cNvGrpSpPr/>
            <p:nvPr/>
          </p:nvGrpSpPr>
          <p:grpSpPr>
            <a:xfrm>
              <a:off x="10009733" y="1784928"/>
              <a:ext cx="2650908" cy="1282701"/>
              <a:chOff x="0" y="57150"/>
              <a:chExt cx="2650906" cy="1282700"/>
            </a:xfrm>
          </p:grpSpPr>
          <p:pic>
            <p:nvPicPr>
              <p:cNvPr id="462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57150"/>
                <a:ext cx="1282700" cy="1282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63" name="Shape 463"/>
              <p:cNvSpPr/>
              <p:nvPr/>
            </p:nvSpPr>
            <p:spPr>
              <a:xfrm>
                <a:off x="1397000" y="370160"/>
                <a:ext cx="1253906" cy="6566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白名单</a:t>
                </a:r>
              </a:p>
              <a:p>
                <a:r>
                  <a:rPr sz="1266"/>
                  <a:t>图片特征库</a:t>
                </a:r>
              </a:p>
            </p:txBody>
          </p:sp>
        </p:grpSp>
        <p:sp>
          <p:nvSpPr>
            <p:cNvPr id="465" name="Shape 465"/>
            <p:cNvSpPr/>
            <p:nvPr/>
          </p:nvSpPr>
          <p:spPr>
            <a:xfrm>
              <a:off x="7623708" y="234256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特征图片索引</a:t>
              </a:r>
            </a:p>
          </p:txBody>
        </p:sp>
        <p:sp>
          <p:nvSpPr>
            <p:cNvPr id="504" name="Shape 504"/>
            <p:cNvSpPr/>
            <p:nvPr/>
          </p:nvSpPr>
          <p:spPr>
            <a:xfrm>
              <a:off x="6336030" y="7391400"/>
              <a:ext cx="1869440" cy="64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467" name="Shape 467"/>
            <p:cNvSpPr/>
            <p:nvPr/>
          </p:nvSpPr>
          <p:spPr>
            <a:xfrm>
              <a:off x="7623708" y="3757119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结构特征引擎</a:t>
              </a:r>
            </a:p>
          </p:txBody>
        </p:sp>
        <p:sp>
          <p:nvSpPr>
            <p:cNvPr id="468" name="Shape 468"/>
            <p:cNvSpPr/>
            <p:nvPr/>
          </p:nvSpPr>
          <p:spPr>
            <a:xfrm>
              <a:off x="7687894" y="5171671"/>
              <a:ext cx="1299503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VB特征引擎</a:t>
              </a:r>
            </a:p>
          </p:txBody>
        </p:sp>
        <p:sp>
          <p:nvSpPr>
            <p:cNvPr id="505" name="Shape 505"/>
            <p:cNvSpPr/>
            <p:nvPr/>
          </p:nvSpPr>
          <p:spPr>
            <a:xfrm>
              <a:off x="6139180" y="3224529"/>
              <a:ext cx="1457961" cy="144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063" y="21600"/>
                  </a:lnTo>
                  <a:lnTo>
                    <a:pt x="1106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470" name="Shape 470"/>
            <p:cNvSpPr/>
            <p:nvPr/>
          </p:nvSpPr>
          <p:spPr>
            <a:xfrm>
              <a:off x="6378599" y="4673915"/>
              <a:ext cx="120396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506" name="Shape 506"/>
            <p:cNvSpPr/>
            <p:nvPr/>
          </p:nvSpPr>
          <p:spPr>
            <a:xfrm>
              <a:off x="6139180" y="4673600"/>
              <a:ext cx="1457961" cy="137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45" y="0"/>
                  </a:lnTo>
                  <a:lnTo>
                    <a:pt x="11045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486" name="Group 486"/>
            <p:cNvGrpSpPr/>
            <p:nvPr/>
          </p:nvGrpSpPr>
          <p:grpSpPr>
            <a:xfrm>
              <a:off x="8827159" y="3340991"/>
              <a:ext cx="3825597" cy="4091798"/>
              <a:chOff x="0" y="0"/>
              <a:chExt cx="3825595" cy="4091797"/>
            </a:xfrm>
          </p:grpSpPr>
          <p:grpSp>
            <p:nvGrpSpPr>
              <p:cNvPr id="483" name="Group 483"/>
              <p:cNvGrpSpPr/>
              <p:nvPr/>
            </p:nvGrpSpPr>
            <p:grpSpPr>
              <a:xfrm>
                <a:off x="739353" y="0"/>
                <a:ext cx="3086242" cy="4091797"/>
                <a:chOff x="0" y="0"/>
                <a:chExt cx="3086241" cy="4091796"/>
              </a:xfrm>
            </p:grpSpPr>
            <p:grpSp>
              <p:nvGrpSpPr>
                <p:cNvPr id="474" name="Group 474"/>
                <p:cNvGrpSpPr/>
                <p:nvPr/>
              </p:nvGrpSpPr>
              <p:grpSpPr>
                <a:xfrm>
                  <a:off x="435335" y="0"/>
                  <a:ext cx="2638206" cy="1282700"/>
                  <a:chOff x="0" y="57150"/>
                  <a:chExt cx="2638204" cy="1282700"/>
                </a:xfrm>
              </p:grpSpPr>
              <p:pic>
                <p:nvPicPr>
                  <p:cNvPr id="472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473" name="Shape 473"/>
                  <p:cNvSpPr/>
                  <p:nvPr/>
                </p:nvSpPr>
                <p:spPr>
                  <a:xfrm>
                    <a:off x="1384299" y="370160"/>
                    <a:ext cx="1253905" cy="65668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图片特征库</a:t>
                    </a:r>
                  </a:p>
                </p:txBody>
              </p:sp>
            </p:grpSp>
            <p:grpSp>
              <p:nvGrpSpPr>
                <p:cNvPr id="477" name="Group 477"/>
                <p:cNvGrpSpPr/>
                <p:nvPr/>
              </p:nvGrpSpPr>
              <p:grpSpPr>
                <a:xfrm>
                  <a:off x="435335" y="1397269"/>
                  <a:ext cx="2428824" cy="1282701"/>
                  <a:chOff x="0" y="57150"/>
                  <a:chExt cx="2428823" cy="1282700"/>
                </a:xfrm>
              </p:grpSpPr>
              <p:pic>
                <p:nvPicPr>
                  <p:cNvPr id="475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476" name="Shape 476"/>
                  <p:cNvSpPr/>
                  <p:nvPr/>
                </p:nvSpPr>
                <p:spPr>
                  <a:xfrm>
                    <a:off x="1359585" y="370161"/>
                    <a:ext cx="1069238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VB特征库</a:t>
                    </a:r>
                  </a:p>
                </p:txBody>
              </p:sp>
            </p:grpSp>
            <p:grpSp>
              <p:nvGrpSpPr>
                <p:cNvPr id="480" name="Group 480"/>
                <p:cNvGrpSpPr/>
                <p:nvPr/>
              </p:nvGrpSpPr>
              <p:grpSpPr>
                <a:xfrm>
                  <a:off x="422635" y="2809095"/>
                  <a:ext cx="2663606" cy="1282701"/>
                  <a:chOff x="0" y="57150"/>
                  <a:chExt cx="2663604" cy="1282700"/>
                </a:xfrm>
              </p:grpSpPr>
              <p:pic>
                <p:nvPicPr>
                  <p:cNvPr id="478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57150"/>
                    <a:ext cx="1282700" cy="12827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479" name="Shape 479"/>
                  <p:cNvSpPr/>
                  <p:nvPr/>
                </p:nvSpPr>
                <p:spPr>
                  <a:xfrm>
                    <a:off x="1409699" y="370161"/>
                    <a:ext cx="1253905" cy="6566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/>
                  <a:p>
                    <a:r>
                      <a:rPr sz="1266"/>
                      <a:t>黑名单</a:t>
                    </a:r>
                  </a:p>
                  <a:p>
                    <a:r>
                      <a:rPr sz="1266"/>
                      <a:t>结构特征库</a:t>
                    </a:r>
                  </a:p>
                </p:txBody>
              </p:sp>
            </p:grpSp>
            <p:sp>
              <p:nvSpPr>
                <p:cNvPr id="507" name="Shape 507"/>
                <p:cNvSpPr/>
                <p:nvPr/>
              </p:nvSpPr>
              <p:spPr>
                <a:xfrm>
                  <a:off x="5079" y="641350"/>
                  <a:ext cx="584202" cy="2807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 sz="1266"/>
                </a:p>
              </p:txBody>
            </p:sp>
            <p:sp>
              <p:nvSpPr>
                <p:cNvPr id="482" name="Shape 482"/>
                <p:cNvSpPr/>
                <p:nvPr/>
              </p:nvSpPr>
              <p:spPr>
                <a:xfrm flipV="1">
                  <a:off x="0" y="2088477"/>
                  <a:ext cx="596900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sz="2400"/>
                  </a:pPr>
                  <a:endParaRPr sz="1687"/>
                </a:p>
              </p:txBody>
            </p:sp>
          </p:grpSp>
          <p:sp>
            <p:nvSpPr>
              <p:cNvPr id="484" name="Shape 484"/>
              <p:cNvSpPr/>
              <p:nvPr/>
            </p:nvSpPr>
            <p:spPr>
              <a:xfrm flipH="1" flipV="1">
                <a:off x="0" y="131558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  <p:sp>
            <p:nvSpPr>
              <p:cNvPr id="485" name="Shape 485"/>
              <p:cNvSpPr/>
              <p:nvPr/>
            </p:nvSpPr>
            <p:spPr>
              <a:xfrm flipH="1">
                <a:off x="0" y="2687052"/>
                <a:ext cx="7581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/>
                </a:pPr>
                <a:endParaRPr sz="1687"/>
              </a:p>
            </p:txBody>
          </p:sp>
        </p:grpSp>
        <p:sp>
          <p:nvSpPr>
            <p:cNvPr id="508" name="Shape 508"/>
            <p:cNvSpPr/>
            <p:nvPr/>
          </p:nvSpPr>
          <p:spPr>
            <a:xfrm>
              <a:off x="8823960" y="2425700"/>
              <a:ext cx="1338580" cy="79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153" y="21600"/>
                  </a:lnTo>
                  <a:lnTo>
                    <a:pt x="12153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pic>
          <p:nvPicPr>
            <p:cNvPr id="488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179275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9" name="Shape 509"/>
            <p:cNvSpPr/>
            <p:nvPr/>
          </p:nvSpPr>
          <p:spPr>
            <a:xfrm>
              <a:off x="8213090" y="916940"/>
              <a:ext cx="1705610" cy="14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490" name="Shape 490"/>
            <p:cNvSpPr/>
            <p:nvPr/>
          </p:nvSpPr>
          <p:spPr>
            <a:xfrm>
              <a:off x="8455049" y="483281"/>
              <a:ext cx="148416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图片特征判定</a:t>
              </a:r>
            </a:p>
          </p:txBody>
        </p:sp>
        <p:pic>
          <p:nvPicPr>
            <p:cNvPr id="491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70008" y="7930241"/>
              <a:ext cx="1460501" cy="146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2" name="Shape 492"/>
            <p:cNvSpPr/>
            <p:nvPr/>
          </p:nvSpPr>
          <p:spPr>
            <a:xfrm>
              <a:off x="8605600" y="6711626"/>
              <a:ext cx="1385481" cy="13854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493" name="Shape 493"/>
            <p:cNvSpPr/>
            <p:nvPr/>
          </p:nvSpPr>
          <p:spPr>
            <a:xfrm>
              <a:off x="11331270" y="8332151"/>
              <a:ext cx="1023643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已知模板</a:t>
              </a:r>
            </a:p>
            <a:p>
              <a:r>
                <a:rPr sz="1266"/>
                <a:t>匹配判定</a:t>
              </a:r>
            </a:p>
          </p:txBody>
        </p:sp>
      </p:grpSp>
      <p:sp>
        <p:nvSpPr>
          <p:cNvPr id="495" name="Shape 495"/>
          <p:cNvSpPr/>
          <p:nvPr/>
        </p:nvSpPr>
        <p:spPr>
          <a:xfrm>
            <a:off x="1460283" y="1026914"/>
            <a:ext cx="2562821" cy="958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0" y="0"/>
                </a:moveTo>
                <a:cubicBezTo>
                  <a:pt x="1797" y="0"/>
                  <a:pt x="1616" y="485"/>
                  <a:pt x="1616" y="1081"/>
                </a:cubicBezTo>
                <a:lnTo>
                  <a:pt x="1616" y="8644"/>
                </a:lnTo>
                <a:lnTo>
                  <a:pt x="0" y="10800"/>
                </a:lnTo>
                <a:lnTo>
                  <a:pt x="1616" y="12963"/>
                </a:lnTo>
                <a:lnTo>
                  <a:pt x="1616" y="20519"/>
                </a:lnTo>
                <a:cubicBezTo>
                  <a:pt x="1616" y="21115"/>
                  <a:pt x="1797" y="21600"/>
                  <a:pt x="2020" y="21600"/>
                </a:cubicBezTo>
                <a:lnTo>
                  <a:pt x="21198" y="21600"/>
                </a:lnTo>
                <a:cubicBezTo>
                  <a:pt x="21421" y="21600"/>
                  <a:pt x="21600" y="21115"/>
                  <a:pt x="21600" y="20519"/>
                </a:cubicBezTo>
                <a:lnTo>
                  <a:pt x="21600" y="1081"/>
                </a:lnTo>
                <a:cubicBezTo>
                  <a:pt x="21600" y="485"/>
                  <a:pt x="21421" y="0"/>
                  <a:pt x="21198" y="0"/>
                </a:cubicBezTo>
                <a:lnTo>
                  <a:pt x="2020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sz="1687"/>
              <a:t>1.收集白名单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sz="1687"/>
              <a:t>2.白名单快速匹配算法</a:t>
            </a:r>
          </a:p>
        </p:txBody>
      </p:sp>
      <p:sp>
        <p:nvSpPr>
          <p:cNvPr id="496" name="Shape 496"/>
          <p:cNvSpPr/>
          <p:nvPr/>
        </p:nvSpPr>
        <p:spPr>
          <a:xfrm>
            <a:off x="180808" y="188534"/>
            <a:ext cx="1284206" cy="2410005"/>
          </a:xfrm>
          <a:prstGeom prst="rect">
            <a:avLst/>
          </a:prstGeom>
          <a:ln w="889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51604669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 advAuto="0"/>
      <p:bldP spid="496" grpId="0" animBg="1" advAuto="0"/>
    </p:bldLst>
  </p:timing>
</p:sld>
</file>

<file path=ppt/theme/theme1.xml><?xml version="1.0" encoding="utf-8"?>
<a:theme xmlns:a="http://schemas.openxmlformats.org/drawingml/2006/main" name="基础">
  <a:themeElements>
    <a:clrScheme name="基础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础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3423</TotalTime>
  <Words>487</Words>
  <Application>Microsoft Office PowerPoint</Application>
  <PresentationFormat>全屏显示(4:3)</PresentationFormat>
  <Paragraphs>351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宋体</vt:lpstr>
      <vt:lpstr>微软雅黑</vt:lpstr>
      <vt:lpstr>Calibri</vt:lpstr>
      <vt:lpstr>Corbel</vt:lpstr>
      <vt:lpstr>基础</vt:lpstr>
      <vt:lpstr>仿冒网站检测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各引擎介绍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结束                                      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基于页面信息的仿冒网站主动探测系统</dc:title>
  <dc:creator>邹新一</dc:creator>
  <cp:lastModifiedBy>邹新一</cp:lastModifiedBy>
  <cp:revision>134</cp:revision>
  <dcterms:created xsi:type="dcterms:W3CDTF">2015-04-02T16:13:15Z</dcterms:created>
  <dcterms:modified xsi:type="dcterms:W3CDTF">2016-05-31T01:59:28Z</dcterms:modified>
</cp:coreProperties>
</file>